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4"/>
  </p:notesMasterIdLst>
  <p:sldIdLst>
    <p:sldId id="1779" r:id="rId2"/>
    <p:sldId id="616" r:id="rId3"/>
    <p:sldId id="1340" r:id="rId4"/>
    <p:sldId id="1679" r:id="rId5"/>
    <p:sldId id="1922" r:id="rId6"/>
    <p:sldId id="1817" r:id="rId7"/>
    <p:sldId id="1923" r:id="rId8"/>
    <p:sldId id="1818" r:id="rId9"/>
    <p:sldId id="1819" r:id="rId10"/>
    <p:sldId id="1924" r:id="rId11"/>
    <p:sldId id="1820" r:id="rId12"/>
    <p:sldId id="1925" r:id="rId13"/>
    <p:sldId id="1821" r:id="rId14"/>
    <p:sldId id="1822" r:id="rId15"/>
    <p:sldId id="1823" r:id="rId16"/>
    <p:sldId id="1831" r:id="rId17"/>
    <p:sldId id="1832" r:id="rId18"/>
    <p:sldId id="1833" r:id="rId19"/>
    <p:sldId id="1834" r:id="rId20"/>
    <p:sldId id="1926" r:id="rId21"/>
    <p:sldId id="1835" r:id="rId22"/>
    <p:sldId id="1836" r:id="rId23"/>
    <p:sldId id="1837" r:id="rId24"/>
    <p:sldId id="1824" r:id="rId25"/>
    <p:sldId id="1847" r:id="rId26"/>
    <p:sldId id="1838" r:id="rId27"/>
    <p:sldId id="1839" r:id="rId28"/>
    <p:sldId id="1840" r:id="rId29"/>
    <p:sldId id="1918" r:id="rId30"/>
    <p:sldId id="1866" r:id="rId31"/>
    <p:sldId id="1867" r:id="rId32"/>
    <p:sldId id="1882" r:id="rId33"/>
    <p:sldId id="1868" r:id="rId34"/>
    <p:sldId id="1869" r:id="rId35"/>
    <p:sldId id="1870" r:id="rId36"/>
    <p:sldId id="1871" r:id="rId37"/>
    <p:sldId id="1872" r:id="rId38"/>
    <p:sldId id="1873" r:id="rId39"/>
    <p:sldId id="1874" r:id="rId40"/>
    <p:sldId id="1920" r:id="rId41"/>
    <p:sldId id="1919" r:id="rId42"/>
    <p:sldId id="1875" r:id="rId43"/>
    <p:sldId id="1883" r:id="rId44"/>
    <p:sldId id="1876" r:id="rId45"/>
    <p:sldId id="1931" r:id="rId46"/>
    <p:sldId id="1932" r:id="rId47"/>
    <p:sldId id="1930" r:id="rId48"/>
    <p:sldId id="1933" r:id="rId49"/>
    <p:sldId id="1877" r:id="rId50"/>
    <p:sldId id="1878" r:id="rId51"/>
    <p:sldId id="1884" r:id="rId52"/>
    <p:sldId id="1885" r:id="rId53"/>
    <p:sldId id="1927" r:id="rId54"/>
    <p:sldId id="1879" r:id="rId55"/>
    <p:sldId id="1880" r:id="rId56"/>
    <p:sldId id="1881" r:id="rId57"/>
    <p:sldId id="1886" r:id="rId58"/>
    <p:sldId id="1928" r:id="rId59"/>
    <p:sldId id="1887" r:id="rId60"/>
    <p:sldId id="1934" r:id="rId61"/>
    <p:sldId id="1888" r:id="rId62"/>
    <p:sldId id="1917" r:id="rId63"/>
    <p:sldId id="1935" r:id="rId64"/>
    <p:sldId id="1929" r:id="rId65"/>
    <p:sldId id="1889" r:id="rId66"/>
    <p:sldId id="1921" r:id="rId67"/>
    <p:sldId id="1898" r:id="rId68"/>
    <p:sldId id="1899" r:id="rId69"/>
    <p:sldId id="1900" r:id="rId70"/>
    <p:sldId id="1901" r:id="rId71"/>
    <p:sldId id="1902" r:id="rId72"/>
    <p:sldId id="1903" r:id="rId73"/>
    <p:sldId id="1904" r:id="rId74"/>
    <p:sldId id="1905" r:id="rId75"/>
    <p:sldId id="1906" r:id="rId76"/>
    <p:sldId id="1907" r:id="rId77"/>
    <p:sldId id="1908" r:id="rId78"/>
    <p:sldId id="1909" r:id="rId79"/>
    <p:sldId id="1910" r:id="rId80"/>
    <p:sldId id="1911" r:id="rId81"/>
    <p:sldId id="1912" r:id="rId82"/>
    <p:sldId id="1913" r:id="rId83"/>
    <p:sldId id="1937" r:id="rId84"/>
    <p:sldId id="1914" r:id="rId85"/>
    <p:sldId id="1936" r:id="rId86"/>
    <p:sldId id="1915" r:id="rId87"/>
    <p:sldId id="1890" r:id="rId88"/>
    <p:sldId id="1891" r:id="rId89"/>
    <p:sldId id="1892" r:id="rId90"/>
    <p:sldId id="1893" r:id="rId91"/>
    <p:sldId id="1916" r:id="rId92"/>
    <p:sldId id="1799"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8" autoAdjust="0"/>
    <p:restoredTop sz="94660" autoAdjust="0"/>
  </p:normalViewPr>
  <p:slideViewPr>
    <p:cSldViewPr snapToGrid="0">
      <p:cViewPr varScale="1">
        <p:scale>
          <a:sx n="70" d="100"/>
          <a:sy n="70" d="100"/>
        </p:scale>
        <p:origin x="540" y="72"/>
      </p:cViewPr>
      <p:guideLst/>
    </p:cSldViewPr>
  </p:slideViewPr>
  <p:outlineViewPr>
    <p:cViewPr>
      <p:scale>
        <a:sx n="33" d="100"/>
        <a:sy n="33" d="100"/>
      </p:scale>
      <p:origin x="0" y="-996"/>
    </p:cViewPr>
  </p:outlineViewPr>
  <p:notesTextViewPr>
    <p:cViewPr>
      <p:scale>
        <a:sx n="3" d="2"/>
        <a:sy n="3" d="2"/>
      </p:scale>
      <p:origin x="0" y="0"/>
    </p:cViewPr>
  </p:notesTextViewPr>
  <p:sorterViewPr>
    <p:cViewPr>
      <p:scale>
        <a:sx n="100" d="100"/>
        <a:sy n="100" d="100"/>
      </p:scale>
      <p:origin x="0" y="-7968"/>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42213-DDB9-4728-8900-26486C6300F9}"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25F62-A8BD-4EA6-9F51-0048E708EA1A}" type="slidenum">
              <a:rPr lang="en-US" smtClean="0"/>
              <a:t>‹#›</a:t>
            </a:fld>
            <a:endParaRPr lang="en-US"/>
          </a:p>
        </p:txBody>
      </p:sp>
    </p:spTree>
    <p:extLst>
      <p:ext uri="{BB962C8B-B14F-4D97-AF65-F5344CB8AC3E}">
        <p14:creationId xmlns:p14="http://schemas.microsoft.com/office/powerpoint/2010/main" val="77795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6/14/2022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970318"/>
          </a:xfrm>
          <a:prstGeom prst="rect">
            <a:avLst/>
          </a:prstGeom>
          <a:noFill/>
        </p:spPr>
        <p:txBody>
          <a:bodyPr wrap="square" rtlCol="0">
            <a:spAutoFit/>
          </a:bodyPr>
          <a:lstStyle/>
          <a:p>
            <a:r>
              <a:rPr lang="en-US" sz="3600" dirty="0" smtClean="0"/>
              <a:t>“MALE AND FEMALE HE CREATED THEM”</a:t>
            </a:r>
          </a:p>
          <a:p>
            <a:endParaRPr lang="en-US" sz="3600" dirty="0"/>
          </a:p>
          <a:p>
            <a:r>
              <a:rPr lang="en-US" sz="3600" dirty="0" smtClean="0"/>
              <a:t>	June 7:  “God’s Design for Men and Women”</a:t>
            </a:r>
          </a:p>
          <a:p>
            <a:r>
              <a:rPr lang="en-US" sz="3600" dirty="0"/>
              <a:t>	</a:t>
            </a:r>
            <a:endParaRPr lang="en-US" sz="3600" dirty="0" smtClean="0"/>
          </a:p>
          <a:p>
            <a:r>
              <a:rPr lang="en-US" sz="3600" dirty="0"/>
              <a:t>	</a:t>
            </a:r>
            <a:r>
              <a:rPr lang="en-US" sz="3600" dirty="0" smtClean="0"/>
              <a:t>June 14: “Male and Female in Marriage”</a:t>
            </a:r>
          </a:p>
          <a:p>
            <a:endParaRPr lang="en-US" sz="3600" dirty="0"/>
          </a:p>
          <a:p>
            <a:r>
              <a:rPr lang="en-US" sz="3600" dirty="0" smtClean="0"/>
              <a:t>	June 28: Male and Female in the Church”</a:t>
            </a:r>
            <a:endParaRPr lang="en-US" sz="3600" dirty="0"/>
          </a:p>
        </p:txBody>
      </p:sp>
    </p:spTree>
    <p:extLst>
      <p:ext uri="{BB962C8B-B14F-4D97-AF65-F5344CB8AC3E}">
        <p14:creationId xmlns:p14="http://schemas.microsoft.com/office/powerpoint/2010/main" val="351608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92" y="0"/>
            <a:ext cx="12237492" cy="6832599"/>
          </a:xfrm>
          <a:prstGeom prst="rect">
            <a:avLst/>
          </a:prstGeom>
        </p:spPr>
      </p:pic>
    </p:spTree>
    <p:extLst>
      <p:ext uri="{BB962C8B-B14F-4D97-AF65-F5344CB8AC3E}">
        <p14:creationId xmlns:p14="http://schemas.microsoft.com/office/powerpoint/2010/main" val="960938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REVIEW</a:t>
            </a:r>
            <a:endParaRPr lang="en-US" sz="2400" dirty="0"/>
          </a:p>
          <a:p>
            <a:endParaRPr lang="en-US" sz="2400" dirty="0" smtClean="0"/>
          </a:p>
          <a:p>
            <a:r>
              <a:rPr lang="en-US" sz="2400" dirty="0"/>
              <a:t>	2. But there is also a perfectly natural reason why all nine of these creation ordinance are under assault. God has created a world consistent with his own wisdom and character. </a:t>
            </a:r>
            <a:endParaRPr lang="en-US" sz="2400" dirty="0" smtClean="0"/>
          </a:p>
          <a:p>
            <a:r>
              <a:rPr lang="en-US" sz="2400" dirty="0"/>
              <a:t>	</a:t>
            </a:r>
            <a:r>
              <a:rPr lang="en-US" sz="2400" dirty="0" smtClean="0"/>
              <a:t>It </a:t>
            </a:r>
            <a:r>
              <a:rPr lang="en-US" sz="2400" dirty="0"/>
              <a:t>is a </a:t>
            </a:r>
            <a:r>
              <a:rPr lang="en-US" sz="2400" i="1" dirty="0"/>
              <a:t>system</a:t>
            </a:r>
            <a:r>
              <a:rPr lang="en-US" sz="2400" dirty="0"/>
              <a:t>, a finely tuned and interdependent system. So if you deny one part eventually </a:t>
            </a:r>
            <a:r>
              <a:rPr lang="en-US" sz="2400" dirty="0" smtClean="0"/>
              <a:t>other parts </a:t>
            </a:r>
            <a:r>
              <a:rPr lang="en-US" sz="2400" dirty="0"/>
              <a:t>are affected, distorted, pulled out of shape. </a:t>
            </a:r>
          </a:p>
          <a:p>
            <a:r>
              <a:rPr lang="en-US" sz="2400" dirty="0"/>
              <a:t>	If you don’t work, you must somehow overthrow the right to personal property so </a:t>
            </a:r>
            <a:r>
              <a:rPr lang="en-US" sz="2400" dirty="0" smtClean="0"/>
              <a:t>that you </a:t>
            </a:r>
            <a:r>
              <a:rPr lang="en-US" sz="2400" dirty="0"/>
              <a:t>can take the personal property of others: </a:t>
            </a:r>
            <a:r>
              <a:rPr lang="en-US" sz="2400" dirty="0" smtClean="0"/>
              <a:t>a.k.a., Marxism</a:t>
            </a:r>
            <a:r>
              <a:rPr lang="en-US" sz="2400" dirty="0"/>
              <a:t>. 	</a:t>
            </a:r>
          </a:p>
          <a:p>
            <a:r>
              <a:rPr lang="en-US" sz="2400" dirty="0"/>
              <a:t>	Tinker with male and female, and immediately God's design for marriage must be redefined.</a:t>
            </a:r>
          </a:p>
          <a:p>
            <a:r>
              <a:rPr lang="en-US" sz="2400" dirty="0"/>
              <a:t>	Deny the Creator-creature distinction (so you can be your own god) and, oops, you necessarily lose human exceptionalism and the sanctity of human life. </a:t>
            </a:r>
            <a:endParaRPr lang="en-US" sz="2400" dirty="0" smtClean="0"/>
          </a:p>
          <a:p>
            <a:r>
              <a:rPr lang="en-US" sz="2400" dirty="0"/>
              <a:t>	</a:t>
            </a:r>
            <a:r>
              <a:rPr lang="en-US" sz="2400" dirty="0" smtClean="0"/>
              <a:t>We </a:t>
            </a:r>
            <a:r>
              <a:rPr lang="en-US" sz="2400" dirty="0"/>
              <a:t>have sown the wind and we are reaping the whirlwind. </a:t>
            </a:r>
          </a:p>
        </p:txBody>
      </p:sp>
    </p:spTree>
    <p:extLst>
      <p:ext uri="{BB962C8B-B14F-4D97-AF65-F5344CB8AC3E}">
        <p14:creationId xmlns:p14="http://schemas.microsoft.com/office/powerpoint/2010/main" val="38280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3738002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REVIEW</a:t>
            </a:r>
            <a:endParaRPr lang="en-US" sz="2400" dirty="0"/>
          </a:p>
          <a:p>
            <a:endParaRPr lang="en-US" sz="2400" dirty="0" smtClean="0"/>
          </a:p>
          <a:p>
            <a:r>
              <a:rPr lang="en-US" sz="2400" dirty="0"/>
              <a:t>	This is the ideal, God’s perfect model to which we must once again aspire as followers of Jesus. As one preacher noted, “God loves you just the way you are, and he loves you too much to leave you that way.” </a:t>
            </a:r>
            <a:endParaRPr lang="en-US" sz="2400" dirty="0" smtClean="0"/>
          </a:p>
          <a:p>
            <a:r>
              <a:rPr lang="en-US" sz="2400" dirty="0"/>
              <a:t>	</a:t>
            </a:r>
            <a:r>
              <a:rPr lang="en-US" sz="2400" dirty="0" smtClean="0"/>
              <a:t>Or </a:t>
            </a:r>
            <a:r>
              <a:rPr lang="en-US" sz="2400" dirty="0"/>
              <a:t>as my friend Dr. Kevin DeYoung notes: “The Reformed tradition has always been adamant that grace does not eradicate nature or elevate nature, but grace restores nature. God is in the business of returning us to what was once declared ‘very good.’” (132) </a:t>
            </a:r>
          </a:p>
          <a:p>
            <a:r>
              <a:rPr lang="en-US" sz="2400" dirty="0"/>
              <a:t>	So those who suggest that sin has so impacted some people that we just have to make some accommodations for them are not speaking biblically. </a:t>
            </a:r>
            <a:endParaRPr lang="en-US" sz="2400" dirty="0" smtClean="0"/>
          </a:p>
          <a:p>
            <a:r>
              <a:rPr lang="en-US" sz="2400" dirty="0"/>
              <a:t>	</a:t>
            </a:r>
            <a:r>
              <a:rPr lang="en-US" sz="2400" dirty="0" smtClean="0"/>
              <a:t>I </a:t>
            </a:r>
            <a:r>
              <a:rPr lang="en-US" sz="2400" dirty="0"/>
              <a:t>cannot find any place in Scripture where this approach is the norm. </a:t>
            </a:r>
            <a:endParaRPr lang="en-US" sz="2400" dirty="0" smtClean="0"/>
          </a:p>
          <a:p>
            <a:r>
              <a:rPr lang="en-US" sz="2400" dirty="0"/>
              <a:t>	</a:t>
            </a:r>
            <a:r>
              <a:rPr lang="en-US" sz="2400" dirty="0" smtClean="0"/>
              <a:t>Rather</a:t>
            </a:r>
            <a:r>
              <a:rPr lang="en-US" sz="2400" dirty="0"/>
              <a:t>, God is always in the business of conforming </a:t>
            </a:r>
            <a:r>
              <a:rPr lang="en-US" sz="2400" dirty="0" smtClean="0"/>
              <a:t>his people to </a:t>
            </a:r>
            <a:r>
              <a:rPr lang="en-US" sz="2400" dirty="0"/>
              <a:t>the image of Christ and restoring us to true and full humanity. </a:t>
            </a:r>
          </a:p>
        </p:txBody>
      </p:sp>
    </p:spTree>
    <p:extLst>
      <p:ext uri="{BB962C8B-B14F-4D97-AF65-F5344CB8AC3E}">
        <p14:creationId xmlns:p14="http://schemas.microsoft.com/office/powerpoint/2010/main" val="114593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REVIEW</a:t>
            </a:r>
            <a:endParaRPr lang="en-US" sz="2400" dirty="0"/>
          </a:p>
          <a:p>
            <a:endParaRPr lang="en-US" sz="2400" dirty="0" smtClean="0"/>
          </a:p>
          <a:p>
            <a:r>
              <a:rPr lang="en-US" sz="2400" dirty="0"/>
              <a:t>	And I must confess that as I consider and ponder those nine creation ordinances, the beauty and goodness of God do shine forth and do create a longing for the restoration of that biblical culture. </a:t>
            </a:r>
            <a:endParaRPr lang="en-US" sz="2400" dirty="0" smtClean="0"/>
          </a:p>
          <a:p>
            <a:r>
              <a:rPr lang="en-US" sz="2400" dirty="0"/>
              <a:t>	</a:t>
            </a:r>
            <a:r>
              <a:rPr lang="en-US" sz="2400" dirty="0" smtClean="0"/>
              <a:t>Humans </a:t>
            </a:r>
            <a:r>
              <a:rPr lang="en-US" sz="2400" dirty="0"/>
              <a:t>as God’s happy creatures looking to him in love, enjoying the good things he has given like marriage and family, the blessings of work, the wisdom of his holy law, the rhythm of </a:t>
            </a:r>
            <a:r>
              <a:rPr lang="en-US" sz="2400" dirty="0" smtClean="0"/>
              <a:t>labor</a:t>
            </a:r>
            <a:r>
              <a:rPr lang="en-US" sz="2400" dirty="0" smtClean="0"/>
              <a:t> </a:t>
            </a:r>
            <a:r>
              <a:rPr lang="en-US" sz="2400" dirty="0"/>
              <a:t>and rest, and the great privilege of being made in God’s image that we might know him and take good care of the world he has provided: it often brings me to tears. </a:t>
            </a:r>
          </a:p>
        </p:txBody>
      </p:sp>
    </p:spTree>
    <p:extLst>
      <p:ext uri="{BB962C8B-B14F-4D97-AF65-F5344CB8AC3E}">
        <p14:creationId xmlns:p14="http://schemas.microsoft.com/office/powerpoint/2010/main" val="32498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A DEEPLY COMPROMISED CHURCH</a:t>
            </a:r>
            <a:endParaRPr lang="en-US" sz="2400" dirty="0"/>
          </a:p>
          <a:p>
            <a:r>
              <a:rPr lang="en-US" sz="2400" dirty="0"/>
              <a:t> </a:t>
            </a:r>
          </a:p>
          <a:p>
            <a:r>
              <a:rPr lang="en-US" sz="2400" dirty="0"/>
              <a:t>	And I think you can see that the church today has become deeply compromised on many of these issues by listening to the world’s drumbeat of radical feminism, radical environmentalism and animal rights, by the whole swelling spectrum of the LGBTQIA+++ sexual revolution, the incursion of Critical Economic Theory, and the pervasive amnesia regarding the Sabbath principle of work and rest. </a:t>
            </a:r>
          </a:p>
        </p:txBody>
      </p:sp>
    </p:spTree>
    <p:extLst>
      <p:ext uri="{BB962C8B-B14F-4D97-AF65-F5344CB8AC3E}">
        <p14:creationId xmlns:p14="http://schemas.microsoft.com/office/powerpoint/2010/main" val="2212731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A DEEPLY COMPROMISED CHURCH</a:t>
            </a:r>
            <a:endParaRPr lang="en-US" sz="2400" dirty="0"/>
          </a:p>
          <a:p>
            <a:r>
              <a:rPr lang="en-US" sz="2400" dirty="0"/>
              <a:t> </a:t>
            </a:r>
          </a:p>
          <a:p>
            <a:r>
              <a:rPr lang="en-US" sz="2400" dirty="0"/>
              <a:t>	If you will indulge me, I want to explore briefly why the world has made such rapid inroads into many of the churches today. </a:t>
            </a:r>
            <a:endParaRPr lang="en-US" sz="2400" dirty="0" smtClean="0"/>
          </a:p>
          <a:p>
            <a:r>
              <a:rPr lang="en-US" sz="2400" dirty="0"/>
              <a:t>	</a:t>
            </a:r>
            <a:r>
              <a:rPr lang="en-US" sz="2400" dirty="0" smtClean="0"/>
              <a:t>There </a:t>
            </a:r>
            <a:r>
              <a:rPr lang="en-US" sz="2400" dirty="0"/>
              <a:t>was a small shift in the church’s understanding that opened the door or paved the way (or whatever analogy you prefer) to let worldly thinking come rolling on in. </a:t>
            </a:r>
          </a:p>
          <a:p>
            <a:r>
              <a:rPr lang="en-US" sz="2400" dirty="0"/>
              <a:t>	It harkens back to the broader shift in the philosophical community during the time of the Enlightenment. </a:t>
            </a:r>
            <a:endParaRPr lang="en-US" sz="2400" dirty="0" smtClean="0"/>
          </a:p>
          <a:p>
            <a:r>
              <a:rPr lang="en-US" sz="2400" dirty="0"/>
              <a:t>	</a:t>
            </a:r>
            <a:r>
              <a:rPr lang="en-US" sz="2400" dirty="0" smtClean="0"/>
              <a:t>All </a:t>
            </a:r>
            <a:r>
              <a:rPr lang="en-US" sz="2400" dirty="0"/>
              <a:t>of what I am about to say has been simplified, but the broad strokes are accurate. </a:t>
            </a:r>
          </a:p>
        </p:txBody>
      </p:sp>
    </p:spTree>
    <p:extLst>
      <p:ext uri="{BB962C8B-B14F-4D97-AF65-F5344CB8AC3E}">
        <p14:creationId xmlns:p14="http://schemas.microsoft.com/office/powerpoint/2010/main" val="145349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x-none" sz="2400" dirty="0"/>
              <a:t>Premodernism (325 A.D. – 1700s A.D.)</a:t>
            </a:r>
            <a:endParaRPr lang="en-US" sz="2400" dirty="0"/>
          </a:p>
          <a:p>
            <a:r>
              <a:rPr lang="x-none" sz="2400" dirty="0"/>
              <a:t> </a:t>
            </a:r>
            <a:endParaRPr lang="en-US" sz="2400" dirty="0"/>
          </a:p>
          <a:p>
            <a:r>
              <a:rPr lang="x-none" sz="2400" dirty="0"/>
              <a:t>	In the pre-modern, Western view, God was the source of all truth, mediated through the world he made and through the Scriptures. </a:t>
            </a:r>
            <a:endParaRPr lang="en-US" sz="2400" dirty="0" smtClean="0"/>
          </a:p>
          <a:p>
            <a:r>
              <a:rPr lang="en-US" sz="2400" dirty="0"/>
              <a:t>	</a:t>
            </a:r>
            <a:r>
              <a:rPr lang="x-none" sz="2400" dirty="0" smtClean="0"/>
              <a:t>Humanity </a:t>
            </a:r>
            <a:r>
              <a:rPr lang="x-none" sz="2400" dirty="0"/>
              <a:t>could know objective truth through these means. Revelation and reason lead to the knowledge of God.</a:t>
            </a:r>
            <a:endParaRPr lang="en-US" sz="2400" dirty="0"/>
          </a:p>
          <a:p>
            <a:r>
              <a:rPr lang="en-US" sz="2400" dirty="0"/>
              <a:t> </a:t>
            </a:r>
          </a:p>
          <a:p>
            <a:pPr algn="ctr"/>
            <a:r>
              <a:rPr lang="en-US" sz="2400" dirty="0"/>
              <a:t>GOD</a:t>
            </a:r>
          </a:p>
          <a:p>
            <a:pPr algn="ctr"/>
            <a:r>
              <a:rPr lang="en-US" sz="2400" dirty="0"/>
              <a:t>|</a:t>
            </a:r>
          </a:p>
          <a:p>
            <a:pPr algn="ctr"/>
            <a:r>
              <a:rPr lang="en-US" sz="2400" dirty="0"/>
              <a:t>TRUTH/MORALITY</a:t>
            </a:r>
          </a:p>
          <a:p>
            <a:pPr algn="ctr"/>
            <a:r>
              <a:rPr lang="en-US" sz="2400" dirty="0"/>
              <a:t>/             \          </a:t>
            </a:r>
          </a:p>
          <a:p>
            <a:pPr algn="ctr"/>
            <a:r>
              <a:rPr lang="en-US" sz="2400" dirty="0"/>
              <a:t>NATURE	  SCRIPTURE</a:t>
            </a:r>
          </a:p>
          <a:p>
            <a:pPr algn="ctr"/>
            <a:r>
              <a:rPr lang="en-US" sz="2400" dirty="0"/>
              <a:t>\            /</a:t>
            </a:r>
          </a:p>
          <a:p>
            <a:pPr algn="ctr"/>
            <a:r>
              <a:rPr lang="en-US" sz="2400" dirty="0"/>
              <a:t>HUMANITY</a:t>
            </a:r>
          </a:p>
        </p:txBody>
      </p:sp>
    </p:spTree>
    <p:extLst>
      <p:ext uri="{BB962C8B-B14F-4D97-AF65-F5344CB8AC3E}">
        <p14:creationId xmlns:p14="http://schemas.microsoft.com/office/powerpoint/2010/main" val="105419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Modernism (1700s A.D. – 1960s A.D.)</a:t>
            </a:r>
          </a:p>
          <a:p>
            <a:r>
              <a:rPr lang="en-US" sz="2400" dirty="0"/>
              <a:t> </a:t>
            </a:r>
          </a:p>
          <a:p>
            <a:r>
              <a:rPr lang="en-US" sz="2400" dirty="0"/>
              <a:t>	In the modern, Enlightenment view, God is no longer necessary. Objective truth is still available, but it is discovered through observation and reason. </a:t>
            </a:r>
            <a:endParaRPr lang="en-US" sz="2400" dirty="0" smtClean="0"/>
          </a:p>
          <a:p>
            <a:r>
              <a:rPr lang="en-US" sz="2400" dirty="0"/>
              <a:t>	</a:t>
            </a:r>
            <a:r>
              <a:rPr lang="en-US" sz="2400" dirty="0" smtClean="0"/>
              <a:t>Modernism </a:t>
            </a:r>
            <a:r>
              <a:rPr lang="en-US" sz="2400" dirty="0"/>
              <a:t>hoped that this universally recognized truth would lead to unity, peace, and progress for all. Modernism is cheerfully optimistic about the future.</a:t>
            </a:r>
          </a:p>
          <a:p>
            <a:r>
              <a:rPr lang="en-US" sz="2400" dirty="0"/>
              <a:t> </a:t>
            </a:r>
          </a:p>
          <a:p>
            <a:pPr algn="ctr"/>
            <a:r>
              <a:rPr lang="en-US" sz="2400" strike="sngStrike" dirty="0"/>
              <a:t>GOD</a:t>
            </a:r>
            <a:endParaRPr lang="en-US" sz="2400" dirty="0"/>
          </a:p>
          <a:p>
            <a:pPr algn="ctr"/>
            <a:r>
              <a:rPr lang="en-US" sz="2400" dirty="0"/>
              <a:t>|</a:t>
            </a:r>
          </a:p>
          <a:p>
            <a:pPr algn="ctr"/>
            <a:r>
              <a:rPr lang="en-US" sz="2400" dirty="0"/>
              <a:t>TRUTH/MORALITY</a:t>
            </a:r>
          </a:p>
          <a:p>
            <a:pPr algn="ctr"/>
            <a:r>
              <a:rPr lang="en-US" sz="2400" dirty="0"/>
              <a:t>/             \          </a:t>
            </a:r>
          </a:p>
          <a:p>
            <a:pPr algn="ctr"/>
            <a:r>
              <a:rPr lang="en-US" sz="2400" dirty="0"/>
              <a:t>NATURE	  </a:t>
            </a:r>
            <a:r>
              <a:rPr lang="en-US" sz="2400" strike="sngStrike" dirty="0"/>
              <a:t>SCRIPTURE</a:t>
            </a:r>
            <a:endParaRPr lang="en-US" sz="2400" dirty="0"/>
          </a:p>
          <a:p>
            <a:pPr algn="ctr"/>
            <a:r>
              <a:rPr lang="en-US" sz="2400" dirty="0"/>
              <a:t>\            /</a:t>
            </a:r>
          </a:p>
          <a:p>
            <a:pPr algn="ctr"/>
            <a:r>
              <a:rPr lang="en-US" sz="2400" dirty="0"/>
              <a:t>HUMANITY</a:t>
            </a:r>
          </a:p>
        </p:txBody>
      </p:sp>
    </p:spTree>
    <p:extLst>
      <p:ext uri="{BB962C8B-B14F-4D97-AF65-F5344CB8AC3E}">
        <p14:creationId xmlns:p14="http://schemas.microsoft.com/office/powerpoint/2010/main" val="16343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A DEEPLY COMPROMISED CHURCH</a:t>
            </a:r>
            <a:endParaRPr lang="en-US" sz="2400" dirty="0"/>
          </a:p>
          <a:p>
            <a:r>
              <a:rPr lang="en-US" sz="2400" dirty="0"/>
              <a:t> </a:t>
            </a:r>
          </a:p>
          <a:p>
            <a:r>
              <a:rPr lang="en-US" sz="2400" dirty="0"/>
              <a:t>	But then the </a:t>
            </a:r>
            <a:r>
              <a:rPr lang="en-US" sz="2400" dirty="0" smtClean="0"/>
              <a:t>daunting task arose under modernism </a:t>
            </a:r>
            <a:r>
              <a:rPr lang="en-US" sz="2400" dirty="0"/>
              <a:t>to determine how we discover the moral good. </a:t>
            </a:r>
            <a:endParaRPr lang="en-US" sz="2400" dirty="0" smtClean="0"/>
          </a:p>
          <a:p>
            <a:r>
              <a:rPr lang="en-US" sz="2400" dirty="0"/>
              <a:t>	</a:t>
            </a:r>
            <a:r>
              <a:rPr lang="en-US" sz="2400" dirty="0" smtClean="0"/>
              <a:t>And </a:t>
            </a:r>
            <a:r>
              <a:rPr lang="en-US" sz="2400" dirty="0"/>
              <a:t>this became quite tricky. Instead of coming up with a single moral theory that everyone could agree with, the modern worldview proposed several different models that did not agree with each other either in their approaches or in their findings. </a:t>
            </a:r>
            <a:endParaRPr lang="en-US" sz="2400" dirty="0" smtClean="0"/>
          </a:p>
          <a:p>
            <a:r>
              <a:rPr lang="en-US" sz="2400" dirty="0"/>
              <a:t>	</a:t>
            </a:r>
            <a:r>
              <a:rPr lang="en-US" sz="2400" dirty="0" smtClean="0"/>
              <a:t>They </a:t>
            </a:r>
            <a:r>
              <a:rPr lang="en-US" sz="2400" dirty="0"/>
              <a:t>could produce no universally accepted moral code. Hmm.</a:t>
            </a:r>
          </a:p>
          <a:p>
            <a:r>
              <a:rPr lang="en-US" sz="2400" dirty="0"/>
              <a:t>	</a:t>
            </a:r>
            <a:r>
              <a:rPr lang="en-US" sz="2400" dirty="0" smtClean="0"/>
              <a:t>The </a:t>
            </a:r>
            <a:r>
              <a:rPr lang="en-US" sz="2400" dirty="0"/>
              <a:t>two major competing theories were the “categorical imperative” of Immanuel Kant </a:t>
            </a:r>
            <a:r>
              <a:rPr lang="en-US" sz="2400" dirty="0" smtClean="0"/>
              <a:t>(1724-1804) vs</a:t>
            </a:r>
            <a:r>
              <a:rPr lang="en-US" sz="2400" dirty="0"/>
              <a:t>. the “utilitarianism” of Jeremy Bentham </a:t>
            </a:r>
            <a:r>
              <a:rPr lang="en-US" sz="2400" dirty="0" smtClean="0"/>
              <a:t>(1748-1842) and </a:t>
            </a:r>
            <a:r>
              <a:rPr lang="en-US" sz="2400" dirty="0"/>
              <a:t>John Stuart </a:t>
            </a:r>
            <a:r>
              <a:rPr lang="en-US" sz="2400" dirty="0" smtClean="0"/>
              <a:t>Mill (1806-1873). </a:t>
            </a:r>
            <a:endParaRPr lang="en-US" sz="2400" dirty="0"/>
          </a:p>
        </p:txBody>
      </p:sp>
    </p:spTree>
    <p:extLst>
      <p:ext uri="{BB962C8B-B14F-4D97-AF65-F5344CB8AC3E}">
        <p14:creationId xmlns:p14="http://schemas.microsoft.com/office/powerpoint/2010/main" val="374381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“Male and Female</a:t>
            </a:r>
            <a:br>
              <a:rPr lang="en-US" dirty="0"/>
            </a:br>
            <a:r>
              <a:rPr lang="en-US" dirty="0"/>
              <a:t>He Created Them”</a:t>
            </a:r>
          </a:p>
        </p:txBody>
      </p:sp>
      <p:sp>
        <p:nvSpPr>
          <p:cNvPr id="3" name="Subtitle 2"/>
          <p:cNvSpPr>
            <a:spLocks noGrp="1"/>
          </p:cNvSpPr>
          <p:nvPr>
            <p:ph type="subTitle" idx="1"/>
          </p:nvPr>
        </p:nvSpPr>
        <p:spPr>
          <a:xfrm>
            <a:off x="890338" y="4385732"/>
            <a:ext cx="10269788" cy="1809006"/>
          </a:xfrm>
        </p:spPr>
        <p:txBody>
          <a:bodyPr>
            <a:normAutofit fontScale="92500"/>
          </a:bodyPr>
          <a:lstStyle/>
          <a:p>
            <a:r>
              <a:rPr lang="en-US" sz="2800" dirty="0" smtClean="0"/>
              <a:t>2022 Summer Seminars</a:t>
            </a:r>
          </a:p>
          <a:p>
            <a:r>
              <a:rPr lang="en-US" sz="2800" dirty="0" smtClean="0"/>
              <a:t>Hospers </a:t>
            </a:r>
            <a:r>
              <a:rPr lang="en-US" sz="2800" dirty="0" err="1" smtClean="0"/>
              <a:t>Pca</a:t>
            </a:r>
            <a:r>
              <a:rPr lang="en-US" sz="2800" dirty="0" smtClean="0"/>
              <a:t> church</a:t>
            </a:r>
          </a:p>
          <a:p>
            <a:r>
              <a:rPr lang="en-US" sz="2800" dirty="0" smtClean="0"/>
              <a:t>Seminar #2: “</a:t>
            </a:r>
            <a:r>
              <a:rPr lang="en-US" sz="2800" i="1" dirty="0" smtClean="0"/>
              <a:t>Male and Female in Marriage</a:t>
            </a:r>
            <a:r>
              <a:rPr lang="en-US" sz="2800" dirty="0" smtClean="0"/>
              <a:t>” (Eph. 5:22-33, etc.) </a:t>
            </a:r>
          </a:p>
        </p:txBody>
      </p:sp>
    </p:spTree>
    <p:extLst>
      <p:ext uri="{BB962C8B-B14F-4D97-AF65-F5344CB8AC3E}">
        <p14:creationId xmlns:p14="http://schemas.microsoft.com/office/powerpoint/2010/main" val="300794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030520" cy="6467049"/>
          </a:xfrm>
          <a:prstGeom prst="rect">
            <a:avLst/>
          </a:prstGeom>
        </p:spPr>
      </p:pic>
      <p:pic>
        <p:nvPicPr>
          <p:cNvPr id="3" name="Picture 2"/>
          <p:cNvPicPr>
            <a:picLocks noChangeAspect="1"/>
          </p:cNvPicPr>
          <p:nvPr/>
        </p:nvPicPr>
        <p:blipFill>
          <a:blip r:embed="rId3"/>
          <a:stretch>
            <a:fillRect/>
          </a:stretch>
        </p:blipFill>
        <p:spPr>
          <a:xfrm>
            <a:off x="4303381" y="-1"/>
            <a:ext cx="3428245" cy="4653887"/>
          </a:xfrm>
          <a:prstGeom prst="rect">
            <a:avLst/>
          </a:prstGeom>
        </p:spPr>
      </p:pic>
      <p:pic>
        <p:nvPicPr>
          <p:cNvPr id="4" name="Picture 3"/>
          <p:cNvPicPr>
            <a:picLocks noChangeAspect="1"/>
          </p:cNvPicPr>
          <p:nvPr/>
        </p:nvPicPr>
        <p:blipFill>
          <a:blip r:embed="rId4"/>
          <a:stretch>
            <a:fillRect/>
          </a:stretch>
        </p:blipFill>
        <p:spPr>
          <a:xfrm>
            <a:off x="8066703" y="0"/>
            <a:ext cx="4125297" cy="6467049"/>
          </a:xfrm>
          <a:prstGeom prst="rect">
            <a:avLst/>
          </a:prstGeom>
        </p:spPr>
      </p:pic>
    </p:spTree>
    <p:extLst>
      <p:ext uri="{BB962C8B-B14F-4D97-AF65-F5344CB8AC3E}">
        <p14:creationId xmlns:p14="http://schemas.microsoft.com/office/powerpoint/2010/main" val="2205484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A DEEPLY COMPROMISED CHURCH</a:t>
            </a:r>
            <a:endParaRPr lang="en-US" sz="2400" dirty="0"/>
          </a:p>
          <a:p>
            <a:r>
              <a:rPr lang="en-US" sz="2400" dirty="0"/>
              <a:t> </a:t>
            </a:r>
          </a:p>
          <a:p>
            <a:r>
              <a:rPr lang="en-US" sz="2400" dirty="0"/>
              <a:t>	Utilitarianism, which is probably the dominant model in most peoples’ </a:t>
            </a:r>
            <a:r>
              <a:rPr lang="en-US" sz="2400" dirty="0" smtClean="0"/>
              <a:t>thinking today simply </a:t>
            </a:r>
            <a:r>
              <a:rPr lang="en-US" sz="2400" dirty="0"/>
              <a:t>states that what is right will produce “the greatest good for the greatest number.” </a:t>
            </a:r>
            <a:endParaRPr lang="en-US" sz="2400" dirty="0" smtClean="0"/>
          </a:p>
          <a:p>
            <a:r>
              <a:rPr lang="en-US" sz="2400" dirty="0"/>
              <a:t>	</a:t>
            </a:r>
            <a:r>
              <a:rPr lang="en-US" sz="2400" dirty="0" smtClean="0"/>
              <a:t>That </a:t>
            </a:r>
            <a:r>
              <a:rPr lang="en-US" sz="2400" dirty="0"/>
              <a:t>also sounds fine in theory, but what if you don’t happen to be in the “greatest number” category? </a:t>
            </a:r>
            <a:endParaRPr lang="en-US" sz="2400" dirty="0" smtClean="0"/>
          </a:p>
          <a:p>
            <a:r>
              <a:rPr lang="en-US" sz="2400" dirty="0"/>
              <a:t>	</a:t>
            </a:r>
            <a:r>
              <a:rPr lang="en-US" sz="2400" dirty="0" smtClean="0"/>
              <a:t>And </a:t>
            </a:r>
            <a:r>
              <a:rPr lang="en-US" sz="2400" dirty="0"/>
              <a:t>how do you determine what is “good” for people? Is it temporary happiness? Could correction and discipline be “good” for people even if they do not like it or want it? In practice, this theory doesn’t work out so well.</a:t>
            </a:r>
          </a:p>
          <a:p>
            <a:r>
              <a:rPr lang="en-US" sz="2400" dirty="0"/>
              <a:t>	But here’s where most people are today.</a:t>
            </a:r>
          </a:p>
          <a:p>
            <a:r>
              <a:rPr lang="en-US" sz="2400" dirty="0"/>
              <a:t> </a:t>
            </a:r>
          </a:p>
          <a:p>
            <a:r>
              <a:rPr lang="en-US" sz="2400" dirty="0" smtClean="0"/>
              <a:t>	Good </a:t>
            </a:r>
            <a:r>
              <a:rPr lang="en-US" sz="2400" dirty="0"/>
              <a:t>for people = the moral good. And…</a:t>
            </a:r>
          </a:p>
          <a:p>
            <a:r>
              <a:rPr lang="en-US" sz="2400" dirty="0"/>
              <a:t> </a:t>
            </a:r>
          </a:p>
          <a:p>
            <a:r>
              <a:rPr lang="en-US" sz="2400" dirty="0" smtClean="0"/>
              <a:t>	“</a:t>
            </a:r>
            <a:r>
              <a:rPr lang="en-US" sz="2400" dirty="0"/>
              <a:t>Good for people” = </a:t>
            </a:r>
            <a:r>
              <a:rPr lang="en-US" sz="2400" dirty="0" smtClean="0"/>
              <a:t>“what people </a:t>
            </a:r>
            <a:r>
              <a:rPr lang="en-US" sz="2400" dirty="0"/>
              <a:t>think or feel is </a:t>
            </a:r>
            <a:r>
              <a:rPr lang="en-US" sz="2400" dirty="0" smtClean="0"/>
              <a:t>good”</a:t>
            </a:r>
            <a:endParaRPr lang="en-US" sz="2400" dirty="0"/>
          </a:p>
          <a:p>
            <a:r>
              <a:rPr lang="en-US" sz="2400" dirty="0"/>
              <a:t> </a:t>
            </a:r>
          </a:p>
        </p:txBody>
      </p:sp>
    </p:spTree>
    <p:extLst>
      <p:ext uri="{BB962C8B-B14F-4D97-AF65-F5344CB8AC3E}">
        <p14:creationId xmlns:p14="http://schemas.microsoft.com/office/powerpoint/2010/main" val="213339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b="1" dirty="0"/>
              <a:t>A DEEPLY COMPROMISED CHURCH</a:t>
            </a:r>
            <a:endParaRPr lang="en-US" sz="2400" dirty="0"/>
          </a:p>
          <a:p>
            <a:r>
              <a:rPr lang="en-US" sz="2400" dirty="0"/>
              <a:t> </a:t>
            </a:r>
          </a:p>
          <a:p>
            <a:r>
              <a:rPr lang="en-US" sz="2400" dirty="0"/>
              <a:t>	In other words, personal preference, personal choice </a:t>
            </a:r>
            <a:r>
              <a:rPr lang="en-US" sz="2400" dirty="0" smtClean="0"/>
              <a:t>makes something </a:t>
            </a:r>
            <a:r>
              <a:rPr lang="en-US" sz="2400" dirty="0"/>
              <a:t>right, morally right and good. </a:t>
            </a:r>
            <a:endParaRPr lang="en-US" sz="2400" dirty="0" smtClean="0"/>
          </a:p>
          <a:p>
            <a:r>
              <a:rPr lang="en-US" sz="2400" dirty="0"/>
              <a:t>	</a:t>
            </a:r>
            <a:r>
              <a:rPr lang="en-US" sz="2400" dirty="0" smtClean="0"/>
              <a:t>In </a:t>
            </a:r>
            <a:r>
              <a:rPr lang="en-US" sz="2400" dirty="0"/>
              <a:t>philosophy this is called “ethical </a:t>
            </a:r>
            <a:r>
              <a:rPr lang="en-US" sz="2400" dirty="0" smtClean="0"/>
              <a:t>egoism”: </a:t>
            </a:r>
            <a:r>
              <a:rPr lang="en-US" sz="2400" dirty="0"/>
              <a:t>whatever I feel is good and right for me is right. </a:t>
            </a:r>
          </a:p>
        </p:txBody>
      </p:sp>
    </p:spTree>
    <p:extLst>
      <p:ext uri="{BB962C8B-B14F-4D97-AF65-F5344CB8AC3E}">
        <p14:creationId xmlns:p14="http://schemas.microsoft.com/office/powerpoint/2010/main" val="303247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A DEEPLY COMPROMISED CHURCH</a:t>
            </a:r>
            <a:endParaRPr lang="en-US" sz="2400" dirty="0"/>
          </a:p>
          <a:p>
            <a:r>
              <a:rPr lang="en-US" sz="2400" dirty="0"/>
              <a:t> </a:t>
            </a:r>
          </a:p>
          <a:p>
            <a:r>
              <a:rPr lang="en-US" sz="2400" dirty="0"/>
              <a:t>	So how did the church get drawn so easily into this quagmire? </a:t>
            </a:r>
            <a:endParaRPr lang="en-US" sz="2400" dirty="0" smtClean="0"/>
          </a:p>
          <a:p>
            <a:r>
              <a:rPr lang="en-US" sz="2400" dirty="0"/>
              <a:t>	</a:t>
            </a:r>
            <a:r>
              <a:rPr lang="en-US" sz="2400" dirty="0" smtClean="0"/>
              <a:t>By </a:t>
            </a:r>
            <a:r>
              <a:rPr lang="en-US" sz="2400" dirty="0"/>
              <a:t>confusing the two </a:t>
            </a:r>
            <a:r>
              <a:rPr lang="en-US" sz="2400" dirty="0" smtClean="0"/>
              <a:t>“Great Commandments!” </a:t>
            </a:r>
            <a:endParaRPr lang="en-US" sz="2400" dirty="0"/>
          </a:p>
          <a:p>
            <a:r>
              <a:rPr lang="en-US" sz="2400" dirty="0"/>
              <a:t>	When Jesus was asked about the greatest of all commandments, he did not hesitate but replied: </a:t>
            </a:r>
            <a:r>
              <a:rPr lang="en-US" sz="2400" i="1" dirty="0"/>
              <a:t>"You shall love the Lord your God with all your heart and with all your soul and with all your strength and with all your mind, and your neighbor as yourself</a:t>
            </a:r>
            <a:r>
              <a:rPr lang="en-US" sz="2400" dirty="0"/>
              <a:t>." (Luke 10:27) </a:t>
            </a:r>
            <a:endParaRPr lang="en-US" sz="2400" dirty="0" smtClean="0"/>
          </a:p>
          <a:p>
            <a:r>
              <a:rPr lang="en-US" sz="2400" dirty="0"/>
              <a:t>	</a:t>
            </a:r>
            <a:r>
              <a:rPr lang="en-US" sz="2400" dirty="0" smtClean="0"/>
              <a:t>And </a:t>
            </a:r>
            <a:r>
              <a:rPr lang="en-US" sz="2400" dirty="0"/>
              <a:t>he went on to point out that these two commandments summarized all of the commandments. </a:t>
            </a:r>
          </a:p>
        </p:txBody>
      </p:sp>
    </p:spTree>
    <p:extLst>
      <p:ext uri="{BB962C8B-B14F-4D97-AF65-F5344CB8AC3E}">
        <p14:creationId xmlns:p14="http://schemas.microsoft.com/office/powerpoint/2010/main" val="15445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A DEEPLY COMPROMISED CHURCH</a:t>
            </a:r>
            <a:endParaRPr lang="en-US" sz="2400" dirty="0"/>
          </a:p>
          <a:p>
            <a:endParaRPr lang="en-US" sz="2400" dirty="0" smtClean="0"/>
          </a:p>
          <a:p>
            <a:r>
              <a:rPr lang="en-US" sz="2400" dirty="0"/>
              <a:t>	Now how do these two commandments relate to one another? </a:t>
            </a:r>
          </a:p>
          <a:p>
            <a:r>
              <a:rPr lang="en-US" sz="2400" dirty="0"/>
              <a:t>	Certainly they are complimentary with no conflict or contradiction between them.</a:t>
            </a:r>
          </a:p>
          <a:p>
            <a:r>
              <a:rPr lang="en-US" sz="2400" dirty="0"/>
              <a:t>	If we are truly loving God we will also love our neighbor. </a:t>
            </a:r>
            <a:endParaRPr lang="en-US" sz="2400" dirty="0" smtClean="0"/>
          </a:p>
          <a:p>
            <a:r>
              <a:rPr lang="en-US" sz="2400" dirty="0"/>
              <a:t>	</a:t>
            </a:r>
            <a:r>
              <a:rPr lang="en-US" sz="2400" dirty="0" smtClean="0"/>
              <a:t>By </a:t>
            </a:r>
            <a:r>
              <a:rPr lang="en-US" sz="2400" dirty="0"/>
              <a:t>loving God we would obey his command to love our neighbor as well. </a:t>
            </a:r>
          </a:p>
          <a:p>
            <a:r>
              <a:rPr lang="en-US" sz="2400" dirty="0"/>
              <a:t> </a:t>
            </a:r>
          </a:p>
          <a:p>
            <a:r>
              <a:rPr lang="en-US" sz="2400" dirty="0"/>
              <a:t>	Love for God = obeying his </a:t>
            </a:r>
            <a:r>
              <a:rPr lang="en-US" sz="2400" dirty="0" smtClean="0"/>
              <a:t>commands, and</a:t>
            </a:r>
            <a:endParaRPr lang="en-US" sz="2400" dirty="0"/>
          </a:p>
          <a:p>
            <a:r>
              <a:rPr lang="en-US" sz="2400" dirty="0"/>
              <a:t>	Love for neighbor = obeying God’s commands.</a:t>
            </a:r>
          </a:p>
        </p:txBody>
      </p:sp>
    </p:spTree>
    <p:extLst>
      <p:ext uri="{BB962C8B-B14F-4D97-AF65-F5344CB8AC3E}">
        <p14:creationId xmlns:p14="http://schemas.microsoft.com/office/powerpoint/2010/main" val="278171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A DEEPLY COMPROMISED CHURCH</a:t>
            </a:r>
            <a:endParaRPr lang="en-US" sz="2400" dirty="0"/>
          </a:p>
          <a:p>
            <a:endParaRPr lang="en-US" sz="2400" dirty="0" smtClean="0"/>
          </a:p>
          <a:p>
            <a:r>
              <a:rPr lang="en-US" sz="2400" dirty="0"/>
              <a:t>	But here’s how the church stumbled. </a:t>
            </a:r>
            <a:endParaRPr lang="en-US" sz="2400" dirty="0" smtClean="0"/>
          </a:p>
          <a:p>
            <a:r>
              <a:rPr lang="en-US" sz="2400" dirty="0"/>
              <a:t>	</a:t>
            </a:r>
            <a:r>
              <a:rPr lang="en-US" sz="2400" dirty="0" smtClean="0"/>
              <a:t>They </a:t>
            </a:r>
            <a:r>
              <a:rPr lang="en-US" sz="2400" dirty="0"/>
              <a:t>subsumed the first great commandment under the second. They focused mainly on loving neighbor, doing good to neighbor. </a:t>
            </a:r>
            <a:endParaRPr lang="en-US" sz="2400" dirty="0" smtClean="0"/>
          </a:p>
          <a:p>
            <a:r>
              <a:rPr lang="en-US" sz="2400" dirty="0"/>
              <a:t>	</a:t>
            </a:r>
            <a:r>
              <a:rPr lang="en-US" sz="2400" dirty="0" smtClean="0"/>
              <a:t>And </a:t>
            </a:r>
            <a:r>
              <a:rPr lang="en-US" sz="2400" dirty="0"/>
              <a:t>they forgot that loving neighbor = obeying God and obeying God’s commands. </a:t>
            </a:r>
          </a:p>
          <a:p>
            <a:r>
              <a:rPr lang="en-US" sz="2400" dirty="0"/>
              <a:t>	And over time they imagined that loving neighbor meant doing “good” to your </a:t>
            </a:r>
            <a:r>
              <a:rPr lang="en-US" sz="2400" dirty="0" smtClean="0"/>
              <a:t>neighbor. (Sometime look up “the social gospel.”) </a:t>
            </a:r>
          </a:p>
          <a:p>
            <a:r>
              <a:rPr lang="en-US" sz="2400" dirty="0"/>
              <a:t>	</a:t>
            </a:r>
            <a:r>
              <a:rPr lang="en-US" sz="2400" dirty="0" smtClean="0"/>
              <a:t>But </a:t>
            </a:r>
            <a:r>
              <a:rPr lang="en-US" sz="2400" dirty="0"/>
              <a:t>“good” was no longer tethered to God’s law and God’s commands. </a:t>
            </a:r>
            <a:endParaRPr lang="en-US" sz="2400" dirty="0" smtClean="0"/>
          </a:p>
        </p:txBody>
      </p:sp>
    </p:spTree>
    <p:extLst>
      <p:ext uri="{BB962C8B-B14F-4D97-AF65-F5344CB8AC3E}">
        <p14:creationId xmlns:p14="http://schemas.microsoft.com/office/powerpoint/2010/main" val="396438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A DEEPLY COMPROMISED CHURCH</a:t>
            </a:r>
            <a:endParaRPr lang="en-US" sz="2400" dirty="0"/>
          </a:p>
          <a:p>
            <a:endParaRPr lang="en-US" sz="2400" dirty="0" smtClean="0"/>
          </a:p>
          <a:p>
            <a:r>
              <a:rPr lang="en-US" sz="2400" dirty="0"/>
              <a:t>	</a:t>
            </a:r>
            <a:r>
              <a:rPr lang="en-US" sz="2400" dirty="0" smtClean="0"/>
              <a:t>“Good</a:t>
            </a:r>
            <a:r>
              <a:rPr lang="en-US" sz="2400" dirty="0"/>
              <a:t>” in time became equivalent to doing what made your neighbor “happy,” </a:t>
            </a:r>
            <a:r>
              <a:rPr lang="en-US" sz="2400" dirty="0" smtClean="0"/>
              <a:t>whatever </a:t>
            </a:r>
            <a:r>
              <a:rPr lang="en-US" sz="2400" dirty="0"/>
              <a:t>your neighbor wanted.</a:t>
            </a:r>
          </a:p>
          <a:p>
            <a:r>
              <a:rPr lang="en-US" sz="2400" dirty="0"/>
              <a:t> 	But that sounds a lot like utilitarianism:</a:t>
            </a:r>
          </a:p>
          <a:p>
            <a:r>
              <a:rPr lang="en-US" sz="2400" dirty="0"/>
              <a:t> </a:t>
            </a:r>
          </a:p>
          <a:p>
            <a:r>
              <a:rPr lang="en-US" sz="2400" dirty="0" smtClean="0"/>
              <a:t>			Good </a:t>
            </a:r>
            <a:r>
              <a:rPr lang="en-US" sz="2400" dirty="0"/>
              <a:t>for people = the moral </a:t>
            </a:r>
            <a:r>
              <a:rPr lang="en-US" sz="2400" dirty="0" smtClean="0"/>
              <a:t>good</a:t>
            </a:r>
            <a:endParaRPr lang="en-US" sz="2400" dirty="0"/>
          </a:p>
          <a:p>
            <a:r>
              <a:rPr lang="en-US" sz="2400" dirty="0"/>
              <a:t> </a:t>
            </a:r>
          </a:p>
          <a:p>
            <a:r>
              <a:rPr lang="en-US" sz="2400" dirty="0"/>
              <a:t>	And how do you define “good for people”? </a:t>
            </a:r>
            <a:endParaRPr lang="en-US" sz="2400" dirty="0" smtClean="0"/>
          </a:p>
          <a:p>
            <a:r>
              <a:rPr lang="en-US" sz="2400" dirty="0"/>
              <a:t>	</a:t>
            </a:r>
            <a:r>
              <a:rPr lang="en-US" sz="2400" dirty="0" smtClean="0"/>
              <a:t>The </a:t>
            </a:r>
            <a:r>
              <a:rPr lang="en-US" sz="2400" dirty="0"/>
              <a:t>world already had a definition for “good for people,” and it was “happiness as the individual defines it.” </a:t>
            </a:r>
            <a:endParaRPr lang="en-US" sz="2400" dirty="0" smtClean="0"/>
          </a:p>
          <a:p>
            <a:r>
              <a:rPr lang="en-US" sz="2400" dirty="0"/>
              <a:t>	</a:t>
            </a:r>
            <a:r>
              <a:rPr lang="en-US" sz="2400" dirty="0" smtClean="0"/>
              <a:t>And </a:t>
            </a:r>
            <a:r>
              <a:rPr lang="en-US" sz="2400" dirty="0"/>
              <a:t>if the individual defines their happiness in ways that violates God’s law, what then</a:t>
            </a:r>
            <a:r>
              <a:rPr lang="en-US" sz="2400" dirty="0" smtClean="0"/>
              <a:t>? This is where the church stumbled: by failing to love God according to his commandments. </a:t>
            </a:r>
            <a:endParaRPr lang="en-US" sz="2400" dirty="0"/>
          </a:p>
        </p:txBody>
      </p:sp>
    </p:spTree>
    <p:extLst>
      <p:ext uri="{BB962C8B-B14F-4D97-AF65-F5344CB8AC3E}">
        <p14:creationId xmlns:p14="http://schemas.microsoft.com/office/powerpoint/2010/main" val="295667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A DEEPLY COMPROMISED CHURCH</a:t>
            </a:r>
            <a:endParaRPr lang="en-US" sz="2400" dirty="0"/>
          </a:p>
          <a:p>
            <a:endParaRPr lang="en-US" sz="2400" dirty="0" smtClean="0"/>
          </a:p>
          <a:p>
            <a:r>
              <a:rPr lang="en-US" sz="2400" dirty="0"/>
              <a:t> 	Last time I opened with the story of a woman I’d met in jail who asked a burning question. </a:t>
            </a:r>
            <a:endParaRPr lang="en-US" sz="2400" dirty="0" smtClean="0"/>
          </a:p>
          <a:p>
            <a:r>
              <a:rPr lang="en-US" sz="2400" dirty="0"/>
              <a:t>	</a:t>
            </a:r>
            <a:r>
              <a:rPr lang="en-US" sz="2400" dirty="0" smtClean="0"/>
              <a:t>She </a:t>
            </a:r>
            <a:r>
              <a:rPr lang="en-US" sz="2400" dirty="0"/>
              <a:t>had a step-daughter who thought she maybe liked girls as well as boys. </a:t>
            </a:r>
            <a:endParaRPr lang="en-US" sz="2400" dirty="0" smtClean="0"/>
          </a:p>
          <a:p>
            <a:r>
              <a:rPr lang="en-US" sz="2400" dirty="0"/>
              <a:t>	</a:t>
            </a:r>
            <a:r>
              <a:rPr lang="en-US" sz="2400" dirty="0" smtClean="0"/>
              <a:t>“</a:t>
            </a:r>
            <a:r>
              <a:rPr lang="en-US" sz="2400" dirty="0"/>
              <a:t>And what’s wrong with that? Don’t you want her to be </a:t>
            </a:r>
            <a:r>
              <a:rPr lang="en-US" sz="2400" u="sng" dirty="0"/>
              <a:t>happy</a:t>
            </a:r>
            <a:r>
              <a:rPr lang="en-US" sz="2400" dirty="0"/>
              <a:t>?” </a:t>
            </a:r>
            <a:endParaRPr lang="en-US" sz="2400" dirty="0" smtClean="0"/>
          </a:p>
          <a:p>
            <a:endParaRPr lang="en-US" sz="2400" dirty="0" smtClean="0"/>
          </a:p>
          <a:p>
            <a:r>
              <a:rPr lang="en-US" sz="2400" dirty="0"/>
              <a:t>	</a:t>
            </a:r>
            <a:r>
              <a:rPr lang="en-US" sz="2400" dirty="0" smtClean="0"/>
              <a:t>The </a:t>
            </a:r>
            <a:r>
              <a:rPr lang="en-US" sz="2400" dirty="0"/>
              <a:t>moral good = happiness as the individual defines it. </a:t>
            </a:r>
            <a:endParaRPr lang="en-US" sz="2400" dirty="0" smtClean="0"/>
          </a:p>
          <a:p>
            <a:endParaRPr lang="en-US" sz="2400" dirty="0"/>
          </a:p>
          <a:p>
            <a:r>
              <a:rPr lang="en-US" sz="2400" dirty="0" smtClean="0"/>
              <a:t>	So </a:t>
            </a:r>
            <a:r>
              <a:rPr lang="en-US" sz="2400" dirty="0"/>
              <a:t>to suggest that the girl not act on this desire would be</a:t>
            </a:r>
            <a:r>
              <a:rPr lang="en-US" sz="2400" b="1" i="1" dirty="0"/>
              <a:t> immoral </a:t>
            </a:r>
            <a:r>
              <a:rPr lang="en-US" sz="2400" dirty="0"/>
              <a:t>because it would inhibit her happiness as she defined it (the highest moral good). </a:t>
            </a:r>
          </a:p>
        </p:txBody>
      </p:sp>
    </p:spTree>
    <p:extLst>
      <p:ext uri="{BB962C8B-B14F-4D97-AF65-F5344CB8AC3E}">
        <p14:creationId xmlns:p14="http://schemas.microsoft.com/office/powerpoint/2010/main" val="15595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A DEEPLY COMPROMISED CHURCH</a:t>
            </a:r>
            <a:endParaRPr lang="en-US" sz="2400" dirty="0"/>
          </a:p>
          <a:p>
            <a:endParaRPr lang="en-US" sz="2400" dirty="0" smtClean="0"/>
          </a:p>
          <a:p>
            <a:r>
              <a:rPr lang="en-US" sz="2400" dirty="0"/>
              <a:t>	So what went wrong in the church? </a:t>
            </a:r>
            <a:endParaRPr lang="en-US" sz="2400" dirty="0" smtClean="0"/>
          </a:p>
          <a:p>
            <a:r>
              <a:rPr lang="en-US" sz="2400" dirty="0"/>
              <a:t>	</a:t>
            </a:r>
            <a:r>
              <a:rPr lang="en-US" sz="2400" dirty="0" smtClean="0"/>
              <a:t>The </a:t>
            </a:r>
            <a:r>
              <a:rPr lang="en-US" sz="2400" dirty="0"/>
              <a:t>church forgot that God our Maker knows better than we do and promises true </a:t>
            </a:r>
            <a:r>
              <a:rPr lang="en-US" sz="2400" dirty="0" smtClean="0"/>
              <a:t>and ultimate goodness</a:t>
            </a:r>
            <a:r>
              <a:rPr lang="en-US" sz="2400" dirty="0"/>
              <a:t>, everlasting joy to those who submit to him and follow him and his way. </a:t>
            </a:r>
            <a:endParaRPr lang="en-US" sz="2400" dirty="0" smtClean="0"/>
          </a:p>
          <a:p>
            <a:r>
              <a:rPr lang="en-US" sz="2400" dirty="0"/>
              <a:t>	</a:t>
            </a:r>
            <a:r>
              <a:rPr lang="en-US" sz="2400" dirty="0" smtClean="0"/>
              <a:t>So </a:t>
            </a:r>
            <a:r>
              <a:rPr lang="en-US" sz="2400" dirty="0"/>
              <a:t>if we truly love God we will trust him to define right and wrong and happiness for us. </a:t>
            </a:r>
            <a:endParaRPr lang="en-US" sz="2400" dirty="0" smtClean="0"/>
          </a:p>
          <a:p>
            <a:r>
              <a:rPr lang="en-US" sz="2400" dirty="0"/>
              <a:t>	</a:t>
            </a:r>
            <a:r>
              <a:rPr lang="en-US" sz="2400" dirty="0" smtClean="0"/>
              <a:t>And </a:t>
            </a:r>
            <a:r>
              <a:rPr lang="en-US" sz="2400" dirty="0"/>
              <a:t>if we truly love neighbor then we will not rest until they come to know the Lord and find their eternal joy and rest in him. </a:t>
            </a:r>
            <a:endParaRPr lang="en-US" sz="2400" dirty="0" smtClean="0"/>
          </a:p>
          <a:p>
            <a:r>
              <a:rPr lang="en-US" sz="2400" dirty="0"/>
              <a:t>	</a:t>
            </a:r>
            <a:r>
              <a:rPr lang="en-US" sz="2400" dirty="0" smtClean="0"/>
              <a:t>Think </a:t>
            </a:r>
            <a:r>
              <a:rPr lang="en-US" sz="2400" dirty="0"/>
              <a:t>of it, the Christian’s desire for their unbelieving neighbor (and for all </a:t>
            </a:r>
            <a:r>
              <a:rPr lang="en-US" sz="2400" dirty="0" smtClean="0"/>
              <a:t>people!) </a:t>
            </a:r>
            <a:r>
              <a:rPr lang="en-US" sz="2400" dirty="0"/>
              <a:t>is their </a:t>
            </a:r>
            <a:r>
              <a:rPr lang="en-US" sz="2400" dirty="0" smtClean="0"/>
              <a:t>everlasting </a:t>
            </a:r>
            <a:r>
              <a:rPr lang="en-US" sz="2400" dirty="0"/>
              <a:t>joy and eternal wellbeing, something </a:t>
            </a:r>
            <a:r>
              <a:rPr lang="en-US" sz="2400" dirty="0" smtClean="0"/>
              <a:t>even greater </a:t>
            </a:r>
            <a:r>
              <a:rPr lang="en-US" sz="2400" dirty="0"/>
              <a:t>than their </a:t>
            </a:r>
            <a:r>
              <a:rPr lang="en-US" sz="2400" dirty="0" smtClean="0"/>
              <a:t>unbelieving neighbor desire’s </a:t>
            </a:r>
            <a:r>
              <a:rPr lang="en-US" sz="2400" dirty="0"/>
              <a:t>for </a:t>
            </a:r>
            <a:r>
              <a:rPr lang="en-US" sz="2400" dirty="0" smtClean="0"/>
              <a:t>himself! </a:t>
            </a:r>
          </a:p>
          <a:p>
            <a:r>
              <a:rPr lang="en-US" sz="2400" dirty="0"/>
              <a:t>	</a:t>
            </a:r>
            <a:r>
              <a:rPr lang="en-US" sz="2400" dirty="0" smtClean="0"/>
              <a:t>As </a:t>
            </a:r>
            <a:r>
              <a:rPr lang="en-US" sz="2400" dirty="0"/>
              <a:t>Gandalf told Bilbo in Bag End, </a:t>
            </a:r>
          </a:p>
        </p:txBody>
      </p:sp>
    </p:spTree>
    <p:extLst>
      <p:ext uri="{BB962C8B-B14F-4D97-AF65-F5344CB8AC3E}">
        <p14:creationId xmlns:p14="http://schemas.microsoft.com/office/powerpoint/2010/main" val="298316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8651" y="0"/>
            <a:ext cx="8054698" cy="6858000"/>
          </a:xfrm>
          <a:prstGeom prst="rect">
            <a:avLst/>
          </a:prstGeom>
        </p:spPr>
      </p:pic>
    </p:spTree>
    <p:extLst>
      <p:ext uri="{BB962C8B-B14F-4D97-AF65-F5344CB8AC3E}">
        <p14:creationId xmlns:p14="http://schemas.microsoft.com/office/powerpoint/2010/main" val="1294193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smtClean="0"/>
              <a:t>INTRODUCTION</a:t>
            </a:r>
          </a:p>
          <a:p>
            <a:endParaRPr lang="en-US" sz="2400" dirty="0" smtClean="0"/>
          </a:p>
          <a:p>
            <a:r>
              <a:rPr lang="en-US" sz="2400" dirty="0"/>
              <a:t>	Tonight after a bit of review, I hope to accomplish three goals. </a:t>
            </a:r>
          </a:p>
          <a:p>
            <a:r>
              <a:rPr lang="en-US" sz="2400" dirty="0"/>
              <a:t> </a:t>
            </a:r>
          </a:p>
          <a:p>
            <a:r>
              <a:rPr lang="en-US" sz="2400" dirty="0"/>
              <a:t>	1. I want to explore why the church today has so quickly capitulated to the worldly demands of the new sexual morality. Words like “surrender,” “freefall,” and “infidelity” come to mind.</a:t>
            </a:r>
          </a:p>
          <a:p>
            <a:r>
              <a:rPr lang="en-US" sz="2400" dirty="0"/>
              <a:t> </a:t>
            </a:r>
          </a:p>
          <a:p>
            <a:r>
              <a:rPr lang="en-US" sz="2400" dirty="0"/>
              <a:t>	2. Second, I want to consider our main subject of male and female in marriage.</a:t>
            </a:r>
          </a:p>
          <a:p>
            <a:r>
              <a:rPr lang="en-US" sz="2400" dirty="0"/>
              <a:t> </a:t>
            </a:r>
          </a:p>
          <a:p>
            <a:r>
              <a:rPr lang="en-US" sz="2400" dirty="0"/>
              <a:t>	3. Thirdly, I hope to think just briefly about what it </a:t>
            </a:r>
            <a:r>
              <a:rPr lang="en-US" sz="2400" dirty="0" smtClean="0"/>
              <a:t>means </a:t>
            </a:r>
            <a:r>
              <a:rPr lang="en-US" sz="2400" dirty="0"/>
              <a:t>essentially to be male and female as created in God’s image.</a:t>
            </a:r>
          </a:p>
          <a:p>
            <a:endParaRPr lang="en-US" sz="2400" dirty="0" smtClean="0"/>
          </a:p>
          <a:p>
            <a:endParaRPr lang="en-US" sz="2400" dirty="0"/>
          </a:p>
          <a:p>
            <a:r>
              <a:rPr lang="en-US" sz="2400" dirty="0" smtClean="0"/>
              <a:t>	</a:t>
            </a:r>
            <a:endParaRPr lang="en-US" sz="2400" dirty="0"/>
          </a:p>
          <a:p>
            <a:r>
              <a:rPr lang="en-US" sz="2400" dirty="0"/>
              <a:t> </a:t>
            </a:r>
          </a:p>
        </p:txBody>
      </p:sp>
    </p:spTree>
    <p:extLst>
      <p:ext uri="{BB962C8B-B14F-4D97-AF65-F5344CB8AC3E}">
        <p14:creationId xmlns:p14="http://schemas.microsoft.com/office/powerpoint/2010/main" val="268522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MALE AND FEMALE: MARRIAGE</a:t>
            </a:r>
          </a:p>
          <a:p>
            <a:r>
              <a:rPr lang="en-US" sz="2400" dirty="0"/>
              <a:t> </a:t>
            </a:r>
          </a:p>
          <a:p>
            <a:r>
              <a:rPr lang="en-US" sz="2400" dirty="0"/>
              <a:t>	God has a lot to say about marriage in his Word. Last time we considered God’s institution of marriage in the second chapter of the Bible. </a:t>
            </a:r>
            <a:endParaRPr lang="en-US" sz="2400" dirty="0" smtClean="0"/>
          </a:p>
          <a:p>
            <a:r>
              <a:rPr lang="en-US" sz="2400" dirty="0"/>
              <a:t>	</a:t>
            </a:r>
            <a:r>
              <a:rPr lang="en-US" sz="2400" dirty="0" smtClean="0"/>
              <a:t>I </a:t>
            </a:r>
            <a:r>
              <a:rPr lang="en-US" sz="2400" dirty="0"/>
              <a:t>remind you that when Jesus was asked about the enduring value of marriage, he mainly quoted from Genesis 2, obviously endorsing it. </a:t>
            </a:r>
          </a:p>
          <a:p>
            <a:r>
              <a:rPr lang="en-US" sz="2400" dirty="0"/>
              <a:t>	But the clearest and most extended text on Christian marriage in God’s Word is found in Paul’s writing in Ephesians 5:22-33, and I invite you to turn there. </a:t>
            </a:r>
            <a:endParaRPr lang="en-US" sz="2400" dirty="0" smtClean="0"/>
          </a:p>
          <a:p>
            <a:r>
              <a:rPr lang="en-US" sz="2400" dirty="0"/>
              <a:t>	</a:t>
            </a:r>
            <a:r>
              <a:rPr lang="en-US" sz="2400" dirty="0" smtClean="0"/>
              <a:t>And </a:t>
            </a:r>
            <a:r>
              <a:rPr lang="en-US" sz="2400" dirty="0"/>
              <a:t>here in this text, Paul explains the ultimate reason for Christian marriage, a reason that was not known prior to his time. The passage is not long.</a:t>
            </a:r>
          </a:p>
        </p:txBody>
      </p:sp>
    </p:spTree>
    <p:extLst>
      <p:ext uri="{BB962C8B-B14F-4D97-AF65-F5344CB8AC3E}">
        <p14:creationId xmlns:p14="http://schemas.microsoft.com/office/powerpoint/2010/main" val="99583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dirty="0"/>
              <a:t>Ephesians 5:22-33 </a:t>
            </a:r>
          </a:p>
          <a:p>
            <a:r>
              <a:rPr lang="en-US" sz="2400" dirty="0"/>
              <a:t>	“</a:t>
            </a:r>
            <a:r>
              <a:rPr lang="en-US" sz="2400" i="1" baseline="30000" dirty="0"/>
              <a:t>22</a:t>
            </a:r>
            <a:r>
              <a:rPr lang="en-US" sz="2400" i="1" dirty="0"/>
              <a:t> Wives, submit to your own husbands, as to the Lord. </a:t>
            </a:r>
            <a:r>
              <a:rPr lang="en-US" sz="2400" i="1" baseline="30000" dirty="0"/>
              <a:t>23</a:t>
            </a:r>
            <a:r>
              <a:rPr lang="en-US" sz="2400" i="1" dirty="0"/>
              <a:t> For the husband is the head of the wife even as Christ is the head of the church, his body, and is himself its Savior. </a:t>
            </a:r>
            <a:r>
              <a:rPr lang="en-US" sz="2400" i="1" baseline="30000" dirty="0"/>
              <a:t>24</a:t>
            </a:r>
            <a:r>
              <a:rPr lang="en-US" sz="2400" i="1" dirty="0"/>
              <a:t> Now as the church submits to Christ, so also wives should submit in everything to their husbands</a:t>
            </a:r>
            <a:r>
              <a:rPr lang="en-US" sz="2400" i="1" dirty="0" smtClean="0"/>
              <a:t>.</a:t>
            </a:r>
            <a:endParaRPr lang="en-US" sz="2400" dirty="0"/>
          </a:p>
        </p:txBody>
      </p:sp>
    </p:spTree>
    <p:extLst>
      <p:ext uri="{BB962C8B-B14F-4D97-AF65-F5344CB8AC3E}">
        <p14:creationId xmlns:p14="http://schemas.microsoft.com/office/powerpoint/2010/main" val="1027479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i="1" dirty="0"/>
              <a:t>	“</a:t>
            </a:r>
            <a:r>
              <a:rPr lang="en-US" sz="2400" i="1" baseline="30000" dirty="0"/>
              <a:t>25</a:t>
            </a:r>
            <a:r>
              <a:rPr lang="en-US" sz="2400" i="1" dirty="0"/>
              <a:t> Husbands, love your wives, as Christ loved the church and gave himself up for her, </a:t>
            </a:r>
            <a:r>
              <a:rPr lang="en-US" sz="2400" i="1" baseline="30000" dirty="0"/>
              <a:t>26</a:t>
            </a:r>
            <a:r>
              <a:rPr lang="en-US" sz="2400" i="1" dirty="0"/>
              <a:t> that he might sanctify her, having cleansed her by the washing of water with the word, </a:t>
            </a:r>
            <a:r>
              <a:rPr lang="en-US" sz="2400" i="1" baseline="30000" dirty="0"/>
              <a:t>27</a:t>
            </a:r>
            <a:r>
              <a:rPr lang="en-US" sz="2400" i="1" dirty="0"/>
              <a:t> so that he might present the church to himself in splendor, without spot or wrinkle or any such thing, that she might be holy and without blemish. </a:t>
            </a:r>
            <a:r>
              <a:rPr lang="en-US" sz="2400" i="1" baseline="30000" dirty="0"/>
              <a:t>28</a:t>
            </a:r>
            <a:r>
              <a:rPr lang="en-US" sz="2400" i="1" dirty="0"/>
              <a:t> In the same way husbands should love their wives as their own bodies. He who loves his wife loves himself. </a:t>
            </a:r>
            <a:r>
              <a:rPr lang="en-US" sz="2400" i="1" baseline="30000" dirty="0"/>
              <a:t>29</a:t>
            </a:r>
            <a:r>
              <a:rPr lang="en-US" sz="2400" i="1" dirty="0"/>
              <a:t> For no one ever hated his own flesh, but nourishes and cherishes it, just as Christ does the church, </a:t>
            </a:r>
            <a:r>
              <a:rPr lang="en-US" sz="2400" i="1" baseline="30000" dirty="0"/>
              <a:t>30</a:t>
            </a:r>
            <a:r>
              <a:rPr lang="en-US" sz="2400" i="1" dirty="0"/>
              <a:t> because we are members of his body. </a:t>
            </a:r>
            <a:r>
              <a:rPr lang="en-US" sz="2400" i="1" baseline="30000" dirty="0"/>
              <a:t>31</a:t>
            </a:r>
            <a:r>
              <a:rPr lang="en-US" sz="2400" i="1" dirty="0"/>
              <a:t> “Therefore a man shall leave his father and mother and hold fast to his wife, and the two shall become one flesh.” </a:t>
            </a:r>
            <a:r>
              <a:rPr lang="en-US" sz="2400" i="1" baseline="30000" dirty="0"/>
              <a:t>32</a:t>
            </a:r>
            <a:r>
              <a:rPr lang="en-US" sz="2400" i="1" dirty="0"/>
              <a:t> This mystery is profound, and I am saying that it refers to Christ and the church. </a:t>
            </a:r>
            <a:r>
              <a:rPr lang="en-US" sz="2400" i="1" baseline="30000" dirty="0"/>
              <a:t>33</a:t>
            </a:r>
            <a:r>
              <a:rPr lang="en-US" sz="2400" i="1" dirty="0"/>
              <a:t> However, let each one of you love his wife as himself, and let the wife see that she respects her husband.”</a:t>
            </a:r>
            <a:r>
              <a:rPr lang="en-US" sz="2400" dirty="0"/>
              <a:t>	</a:t>
            </a:r>
          </a:p>
        </p:txBody>
      </p:sp>
    </p:spTree>
    <p:extLst>
      <p:ext uri="{BB962C8B-B14F-4D97-AF65-F5344CB8AC3E}">
        <p14:creationId xmlns:p14="http://schemas.microsoft.com/office/powerpoint/2010/main" val="121529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MALE AND FEMALE: MARRIAGE</a:t>
            </a:r>
          </a:p>
          <a:p>
            <a:r>
              <a:rPr lang="en-US" sz="2400" dirty="0"/>
              <a:t> </a:t>
            </a:r>
          </a:p>
          <a:p>
            <a:r>
              <a:rPr lang="en-US" sz="2400" dirty="0"/>
              <a:t>Several observations:</a:t>
            </a:r>
          </a:p>
          <a:p>
            <a:r>
              <a:rPr lang="en-US" sz="2400" dirty="0"/>
              <a:t>	1. Whenever I read this passage with married couples or couples applying for marriage, I always try to caution them to read their own part and not the other part. </a:t>
            </a:r>
            <a:endParaRPr lang="en-US" sz="2400" dirty="0" smtClean="0"/>
          </a:p>
          <a:p>
            <a:r>
              <a:rPr lang="en-US" sz="2400" dirty="0"/>
              <a:t>	</a:t>
            </a:r>
            <a:r>
              <a:rPr lang="en-US" sz="2400" dirty="0" smtClean="0"/>
              <a:t>If </a:t>
            </a:r>
            <a:r>
              <a:rPr lang="en-US" sz="2400" dirty="0"/>
              <a:t>a husband reads the wife’s part about submission, he will naturally ask himself whether or not she is submitting to him properly. And he will tend to ignore his own part.</a:t>
            </a:r>
          </a:p>
          <a:p>
            <a:r>
              <a:rPr lang="en-US" sz="2400" dirty="0"/>
              <a:t>	Or if the wife reads her husband’s part about loving her, she will concentrate on his part and tend to neglect her own. So read your own part and try to ignore the other one.</a:t>
            </a:r>
          </a:p>
        </p:txBody>
      </p:sp>
    </p:spTree>
    <p:extLst>
      <p:ext uri="{BB962C8B-B14F-4D97-AF65-F5344CB8AC3E}">
        <p14:creationId xmlns:p14="http://schemas.microsoft.com/office/powerpoint/2010/main" val="246358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b="1" dirty="0"/>
              <a:t>MALE AND FEMALE: MARRIAGE</a:t>
            </a:r>
          </a:p>
          <a:p>
            <a:r>
              <a:rPr lang="en-US" sz="2400" dirty="0"/>
              <a:t> </a:t>
            </a:r>
          </a:p>
          <a:p>
            <a:r>
              <a:rPr lang="en-US" sz="2400" dirty="0"/>
              <a:t>	</a:t>
            </a:r>
            <a:r>
              <a:rPr lang="en-US" sz="2400" dirty="0" smtClean="0"/>
              <a:t>2</a:t>
            </a:r>
            <a:r>
              <a:rPr lang="en-US" sz="2400" dirty="0"/>
              <a:t>. There is no general command that wives should submit to all men. </a:t>
            </a:r>
            <a:endParaRPr lang="en-US" sz="2400" dirty="0" smtClean="0"/>
          </a:p>
          <a:p>
            <a:r>
              <a:rPr lang="en-US" sz="2400" dirty="0"/>
              <a:t>	</a:t>
            </a:r>
            <a:r>
              <a:rPr lang="en-US" sz="2400" dirty="0" smtClean="0"/>
              <a:t>It is </a:t>
            </a:r>
            <a:r>
              <a:rPr lang="en-US" sz="2400" dirty="0"/>
              <a:t>a </a:t>
            </a:r>
            <a:r>
              <a:rPr lang="en-US" sz="2400" dirty="0" smtClean="0"/>
              <a:t>serious, unbiblical error to require that all women should submit to all men.</a:t>
            </a:r>
            <a:endParaRPr lang="en-US" sz="2400" dirty="0"/>
          </a:p>
        </p:txBody>
      </p:sp>
    </p:spTree>
    <p:extLst>
      <p:ext uri="{BB962C8B-B14F-4D97-AF65-F5344CB8AC3E}">
        <p14:creationId xmlns:p14="http://schemas.microsoft.com/office/powerpoint/2010/main" val="27661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MALE AND FEMALE: MARRIAGE</a:t>
            </a:r>
          </a:p>
          <a:p>
            <a:r>
              <a:rPr lang="en-US" sz="2400" dirty="0"/>
              <a:t> </a:t>
            </a:r>
          </a:p>
          <a:p>
            <a:r>
              <a:rPr lang="en-US" sz="2400" dirty="0"/>
              <a:t>	3. The big surprise and the rich glory of this text is in the analogy Paul draws between the relationship of the husband and wife and of Christ and his church. </a:t>
            </a:r>
            <a:endParaRPr lang="en-US" sz="2400" dirty="0" smtClean="0"/>
          </a:p>
          <a:p>
            <a:r>
              <a:rPr lang="en-US" sz="2400" dirty="0"/>
              <a:t>	</a:t>
            </a:r>
            <a:r>
              <a:rPr lang="en-US" sz="2400" dirty="0" smtClean="0"/>
              <a:t>It’s </a:t>
            </a:r>
            <a:r>
              <a:rPr lang="en-US" sz="2400" dirty="0"/>
              <a:t>signaled by the repetition of the words “as” or “in the same way.” </a:t>
            </a:r>
            <a:endParaRPr lang="en-US" sz="2400" dirty="0" smtClean="0"/>
          </a:p>
          <a:p>
            <a:r>
              <a:rPr lang="en-US" sz="2400" dirty="0"/>
              <a:t>	</a:t>
            </a:r>
            <a:r>
              <a:rPr lang="en-US" sz="2400" dirty="0" smtClean="0"/>
              <a:t>“This </a:t>
            </a:r>
            <a:r>
              <a:rPr lang="en-US" sz="2400" dirty="0"/>
              <a:t>is supposed to be like </a:t>
            </a:r>
            <a:r>
              <a:rPr lang="en-US" sz="2400" dirty="0" smtClean="0"/>
              <a:t>that.” </a:t>
            </a:r>
          </a:p>
          <a:p>
            <a:r>
              <a:rPr lang="en-US" sz="2400" dirty="0"/>
              <a:t>	</a:t>
            </a:r>
            <a:r>
              <a:rPr lang="en-US" sz="2400" dirty="0" smtClean="0"/>
              <a:t>This </a:t>
            </a:r>
            <a:r>
              <a:rPr lang="en-US" sz="2400" dirty="0"/>
              <a:t>(marriage) is supposed to reflect, portray, depict, reveal the glory of the relationship between Christ and the church. </a:t>
            </a:r>
            <a:endParaRPr lang="en-US" sz="2400" dirty="0" smtClean="0"/>
          </a:p>
          <a:p>
            <a:r>
              <a:rPr lang="en-US" sz="2400" dirty="0"/>
              <a:t>	</a:t>
            </a:r>
            <a:r>
              <a:rPr lang="en-US" sz="2400" dirty="0" smtClean="0"/>
              <a:t>And </a:t>
            </a:r>
            <a:r>
              <a:rPr lang="en-US" sz="2400" dirty="0"/>
              <a:t>this kicks everything </a:t>
            </a:r>
            <a:r>
              <a:rPr lang="en-US" sz="2400" dirty="0" smtClean="0"/>
              <a:t>in Christian marriage up </a:t>
            </a:r>
            <a:r>
              <a:rPr lang="en-US" sz="2400" dirty="0"/>
              <a:t>to a new level. </a:t>
            </a:r>
            <a:endParaRPr lang="en-US" sz="2400" dirty="0" smtClean="0"/>
          </a:p>
          <a:p>
            <a:r>
              <a:rPr lang="en-US" sz="2400" dirty="0"/>
              <a:t>	</a:t>
            </a:r>
            <a:r>
              <a:rPr lang="en-US" sz="2400" dirty="0" smtClean="0"/>
              <a:t>It </a:t>
            </a:r>
            <a:r>
              <a:rPr lang="en-US" sz="2400" dirty="0"/>
              <a:t>is more demanding to start with, because this really is not primarily about husbands and wives. </a:t>
            </a:r>
            <a:endParaRPr lang="en-US" sz="2400" dirty="0" smtClean="0"/>
          </a:p>
          <a:p>
            <a:r>
              <a:rPr lang="en-US" sz="2400" dirty="0"/>
              <a:t>	</a:t>
            </a:r>
            <a:r>
              <a:rPr lang="en-US" sz="2400" dirty="0" smtClean="0"/>
              <a:t>And </a:t>
            </a:r>
            <a:r>
              <a:rPr lang="en-US" sz="2400" dirty="0"/>
              <a:t>it is more glorious for the same reason. </a:t>
            </a:r>
          </a:p>
        </p:txBody>
      </p:sp>
    </p:spTree>
    <p:extLst>
      <p:ext uri="{BB962C8B-B14F-4D97-AF65-F5344CB8AC3E}">
        <p14:creationId xmlns:p14="http://schemas.microsoft.com/office/powerpoint/2010/main" val="6315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MALE AND FEMALE: MARRIAGE</a:t>
            </a:r>
          </a:p>
          <a:p>
            <a:r>
              <a:rPr lang="en-US" sz="2400" dirty="0"/>
              <a:t> </a:t>
            </a:r>
          </a:p>
          <a:p>
            <a:r>
              <a:rPr lang="en-US" sz="2400" dirty="0"/>
              <a:t>	4. The husband is to love his wife AS Christ loved the church AND gave himself up for her. </a:t>
            </a:r>
            <a:endParaRPr lang="en-US" sz="2400" dirty="0" smtClean="0"/>
          </a:p>
          <a:p>
            <a:r>
              <a:rPr lang="en-US" sz="2400" dirty="0"/>
              <a:t>	</a:t>
            </a:r>
            <a:r>
              <a:rPr lang="en-US" sz="2400" dirty="0" smtClean="0"/>
              <a:t>Suddenly </a:t>
            </a:r>
            <a:r>
              <a:rPr lang="en-US" sz="2400" dirty="0"/>
              <a:t>the notion of the domineering, demanding, despotic husband as the cruel potentate in the home vanishes </a:t>
            </a:r>
            <a:r>
              <a:rPr lang="en-US" sz="2400" dirty="0" smtClean="0"/>
              <a:t>into </a:t>
            </a:r>
            <a:r>
              <a:rPr lang="en-US" sz="2400" dirty="0"/>
              <a:t>smoke. </a:t>
            </a:r>
            <a:endParaRPr lang="en-US" sz="2400" dirty="0" smtClean="0"/>
          </a:p>
          <a:p>
            <a:r>
              <a:rPr lang="en-US" sz="2400" dirty="0"/>
              <a:t>	</a:t>
            </a:r>
            <a:r>
              <a:rPr lang="en-US" sz="2400" dirty="0" smtClean="0"/>
              <a:t>If </a:t>
            </a:r>
            <a:r>
              <a:rPr lang="en-US" sz="2400" dirty="0"/>
              <a:t>a husband is not dying daily to himself for the sake of his wife, as a servant leader, then he is not </a:t>
            </a:r>
            <a:r>
              <a:rPr lang="en-US" sz="2400" dirty="0" smtClean="0"/>
              <a:t>acting like a Christian </a:t>
            </a:r>
            <a:r>
              <a:rPr lang="en-US" sz="2400" dirty="0"/>
              <a:t>husband. </a:t>
            </a:r>
            <a:endParaRPr lang="en-US" sz="2400" dirty="0" smtClean="0"/>
          </a:p>
          <a:p>
            <a:r>
              <a:rPr lang="en-US" sz="2400" dirty="0"/>
              <a:t>	</a:t>
            </a:r>
            <a:r>
              <a:rPr lang="en-US" sz="2400" dirty="0" smtClean="0"/>
              <a:t>I </a:t>
            </a:r>
            <a:r>
              <a:rPr lang="en-US" sz="2400" dirty="0"/>
              <a:t>have heard many women say or write that if they could find a husband who operated like that, they would gladly submit to him in all things. </a:t>
            </a:r>
          </a:p>
        </p:txBody>
      </p:sp>
    </p:spTree>
    <p:extLst>
      <p:ext uri="{BB962C8B-B14F-4D97-AF65-F5344CB8AC3E}">
        <p14:creationId xmlns:p14="http://schemas.microsoft.com/office/powerpoint/2010/main" val="175259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MALE AND FEMALE: MARRIAGE</a:t>
            </a:r>
          </a:p>
          <a:p>
            <a:r>
              <a:rPr lang="en-US" sz="2400" dirty="0"/>
              <a:t> </a:t>
            </a:r>
          </a:p>
          <a:p>
            <a:r>
              <a:rPr lang="en-US" sz="2400" dirty="0"/>
              <a:t>	We are skipping ahead to our last seminar just a bit, but consider what the writer of Hebrews says to the church members he is addressing in Hebrews 13 Hebrews 13:17: </a:t>
            </a:r>
            <a:endParaRPr lang="en-US" sz="2400" dirty="0" smtClean="0"/>
          </a:p>
          <a:p>
            <a:r>
              <a:rPr lang="en-US" sz="2400" i="1" dirty="0"/>
              <a:t>	</a:t>
            </a:r>
            <a:r>
              <a:rPr lang="en-US" sz="2400" i="1" dirty="0" smtClean="0"/>
              <a:t>“</a:t>
            </a:r>
            <a:r>
              <a:rPr lang="en-US" sz="2400" i="1" dirty="0"/>
              <a:t>Obey your leaders and submit to them, for they are keeping watch over your souls, as those who will have to give an account. Let them do this with joy and not with groaning, for that would be of no advantage to you.”</a:t>
            </a:r>
            <a:r>
              <a:rPr lang="en-US" sz="2400" dirty="0"/>
              <a:t> </a:t>
            </a:r>
            <a:endParaRPr lang="en-US" sz="2400" dirty="0" smtClean="0"/>
          </a:p>
          <a:p>
            <a:r>
              <a:rPr lang="en-US" sz="2400" dirty="0"/>
              <a:t>	</a:t>
            </a:r>
            <a:r>
              <a:rPr lang="en-US" sz="2400" dirty="0" smtClean="0"/>
              <a:t>That’s </a:t>
            </a:r>
            <a:r>
              <a:rPr lang="en-US" sz="2400" dirty="0"/>
              <a:t>the same idea. </a:t>
            </a:r>
            <a:r>
              <a:rPr lang="en-US" sz="2400" dirty="0" smtClean="0"/>
              <a:t>It only makes sense to cooperate </a:t>
            </a:r>
            <a:r>
              <a:rPr lang="en-US" sz="2400" dirty="0"/>
              <a:t>with those who are wisely working toward your best interest. </a:t>
            </a:r>
            <a:r>
              <a:rPr lang="en-US" sz="2400" dirty="0" smtClean="0"/>
              <a:t>Why would you resist?</a:t>
            </a:r>
            <a:endParaRPr lang="en-US" sz="2400" dirty="0"/>
          </a:p>
        </p:txBody>
      </p:sp>
    </p:spTree>
    <p:extLst>
      <p:ext uri="{BB962C8B-B14F-4D97-AF65-F5344CB8AC3E}">
        <p14:creationId xmlns:p14="http://schemas.microsoft.com/office/powerpoint/2010/main" val="23442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MALE AND FEMALE: MARRIAGE</a:t>
            </a:r>
          </a:p>
          <a:p>
            <a:r>
              <a:rPr lang="en-US" sz="2400" dirty="0"/>
              <a:t> </a:t>
            </a:r>
          </a:p>
          <a:p>
            <a:r>
              <a:rPr lang="en-US" sz="2400" dirty="0"/>
              <a:t>	5. The wife’s role </a:t>
            </a:r>
            <a:r>
              <a:rPr lang="en-US" sz="2400" dirty="0" smtClean="0"/>
              <a:t>has become </a:t>
            </a:r>
            <a:r>
              <a:rPr lang="en-US" sz="2400" dirty="0"/>
              <a:t>increasingly difficult in our ultra-feminist day. </a:t>
            </a:r>
            <a:endParaRPr lang="en-US" sz="2400" dirty="0" smtClean="0"/>
          </a:p>
          <a:p>
            <a:r>
              <a:rPr lang="en-US" sz="2400" dirty="0"/>
              <a:t>	</a:t>
            </a:r>
            <a:r>
              <a:rPr lang="en-US" sz="2400" dirty="0" smtClean="0"/>
              <a:t>Some </a:t>
            </a:r>
            <a:r>
              <a:rPr lang="en-US" sz="2400" dirty="0"/>
              <a:t>of your fellow women may look down on you with distain if you obey the </a:t>
            </a:r>
            <a:r>
              <a:rPr lang="en-US" sz="2400" dirty="0" smtClean="0"/>
              <a:t>Lord in this matter. </a:t>
            </a:r>
          </a:p>
          <a:p>
            <a:r>
              <a:rPr lang="en-US" sz="2400" dirty="0"/>
              <a:t>	</a:t>
            </a:r>
            <a:r>
              <a:rPr lang="en-US" sz="2400" dirty="0" smtClean="0"/>
              <a:t>But</a:t>
            </a:r>
            <a:r>
              <a:rPr lang="en-US" sz="2400" dirty="0"/>
              <a:t>, what else is new? </a:t>
            </a:r>
            <a:r>
              <a:rPr lang="en-US" sz="2400" dirty="0" smtClean="0"/>
              <a:t>Non-Christians </a:t>
            </a:r>
            <a:r>
              <a:rPr lang="en-US" sz="2400" dirty="0"/>
              <a:t>have never really apprehended the beauty of the glory of God’s design in anything. That’s why we’re in the mess we are today.	</a:t>
            </a:r>
          </a:p>
          <a:p>
            <a:r>
              <a:rPr lang="en-US" sz="2400" dirty="0"/>
              <a:t>	Thankfully, there seems to be some backlash against the feminist “have it all” scheme. </a:t>
            </a:r>
            <a:endParaRPr lang="en-US" sz="2400" dirty="0" smtClean="0"/>
          </a:p>
          <a:p>
            <a:r>
              <a:rPr lang="en-US" sz="2400" dirty="0"/>
              <a:t>	</a:t>
            </a:r>
            <a:r>
              <a:rPr lang="en-US" sz="2400" dirty="0" smtClean="0"/>
              <a:t>Some </a:t>
            </a:r>
            <a:r>
              <a:rPr lang="en-US" sz="2400" dirty="0"/>
              <a:t>are declaring that “</a:t>
            </a:r>
            <a:r>
              <a:rPr lang="en-US" sz="2400" dirty="0" err="1"/>
              <a:t>Trad</a:t>
            </a:r>
            <a:r>
              <a:rPr lang="en-US" sz="2400" dirty="0"/>
              <a:t> Wives Matter” (“</a:t>
            </a:r>
            <a:r>
              <a:rPr lang="en-US" sz="2400" dirty="0" err="1"/>
              <a:t>Trad</a:t>
            </a:r>
            <a:r>
              <a:rPr lang="en-US" sz="2400" dirty="0"/>
              <a:t>” stands for “Traditional”). </a:t>
            </a:r>
            <a:endParaRPr lang="en-US" sz="2400" dirty="0" smtClean="0"/>
          </a:p>
          <a:p>
            <a:r>
              <a:rPr lang="en-US" sz="2400" dirty="0"/>
              <a:t>	</a:t>
            </a:r>
            <a:r>
              <a:rPr lang="en-US" sz="2400" dirty="0" smtClean="0"/>
              <a:t>Some </a:t>
            </a:r>
            <a:r>
              <a:rPr lang="en-US" sz="2400" dirty="0"/>
              <a:t>families are turning to Christ </a:t>
            </a:r>
            <a:r>
              <a:rPr lang="en-US" sz="2400" i="1" dirty="0"/>
              <a:t>contra </a:t>
            </a:r>
            <a:r>
              <a:rPr lang="en-US" sz="2400" i="1" dirty="0" err="1" smtClean="0"/>
              <a:t>mundum</a:t>
            </a:r>
            <a:r>
              <a:rPr lang="en-US" sz="2400" i="1" dirty="0" smtClean="0"/>
              <a:t>,</a:t>
            </a:r>
            <a:r>
              <a:rPr lang="en-US" sz="2400" dirty="0" smtClean="0"/>
              <a:t> </a:t>
            </a:r>
            <a:r>
              <a:rPr lang="en-US" sz="2400" dirty="0"/>
              <a:t>“against the world” and are finding a superior life, and are also finding some curious feminists reevaluating their </a:t>
            </a:r>
            <a:r>
              <a:rPr lang="en-US" sz="2400" dirty="0" smtClean="0"/>
              <a:t>own lives</a:t>
            </a:r>
            <a:r>
              <a:rPr lang="en-US" sz="2400" dirty="0"/>
              <a:t>. </a:t>
            </a:r>
          </a:p>
        </p:txBody>
      </p:sp>
    </p:spTree>
    <p:extLst>
      <p:ext uri="{BB962C8B-B14F-4D97-AF65-F5344CB8AC3E}">
        <p14:creationId xmlns:p14="http://schemas.microsoft.com/office/powerpoint/2010/main" val="297302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MALE AND FEMALE: MARRIAGE</a:t>
            </a:r>
          </a:p>
          <a:p>
            <a:r>
              <a:rPr lang="en-US" sz="2400" dirty="0"/>
              <a:t> </a:t>
            </a:r>
          </a:p>
          <a:p>
            <a:r>
              <a:rPr lang="en-US" sz="2400" dirty="0"/>
              <a:t>	6. I have to register my dissent from a popular, purportedly Christian book that claims to be based on this text. </a:t>
            </a:r>
            <a:endParaRPr lang="en-US" sz="2400" dirty="0" smtClean="0"/>
          </a:p>
          <a:p>
            <a:r>
              <a:rPr lang="en-US" sz="2400" dirty="0"/>
              <a:t>	</a:t>
            </a:r>
            <a:r>
              <a:rPr lang="en-US" sz="2400" dirty="0" smtClean="0"/>
              <a:t>The </a:t>
            </a:r>
            <a:r>
              <a:rPr lang="en-US" sz="2400" dirty="0"/>
              <a:t>book </a:t>
            </a:r>
            <a:r>
              <a:rPr lang="en-US" sz="2400" dirty="0" smtClean="0"/>
              <a:t>by </a:t>
            </a:r>
            <a:r>
              <a:rPr lang="en-US" sz="2400" dirty="0"/>
              <a:t>an author with the unlikely name of Emerson </a:t>
            </a:r>
            <a:r>
              <a:rPr lang="en-US" sz="2400" dirty="0" err="1"/>
              <a:t>Eggerichs</a:t>
            </a:r>
            <a:r>
              <a:rPr lang="en-US" sz="2400" dirty="0"/>
              <a:t> (PhD in child and family ecology, Michigan State University) and titled </a:t>
            </a:r>
            <a:r>
              <a:rPr lang="en-US" sz="2400" i="1" dirty="0"/>
              <a:t>Love and Respect: the Love She Most Desires, the Respect He Desperately Needs.</a:t>
            </a:r>
            <a:r>
              <a:rPr lang="en-US" sz="2400" dirty="0"/>
              <a:t> </a:t>
            </a:r>
            <a:endParaRPr lang="en-US" sz="2400" dirty="0" smtClean="0"/>
          </a:p>
        </p:txBody>
      </p:sp>
    </p:spTree>
    <p:extLst>
      <p:ext uri="{BB962C8B-B14F-4D97-AF65-F5344CB8AC3E}">
        <p14:creationId xmlns:p14="http://schemas.microsoft.com/office/powerpoint/2010/main" val="81443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REVIEW</a:t>
            </a:r>
            <a:endParaRPr lang="en-US" sz="2400" dirty="0"/>
          </a:p>
          <a:p>
            <a:endParaRPr lang="en-US" sz="2400" dirty="0" smtClean="0"/>
          </a:p>
          <a:p>
            <a:r>
              <a:rPr lang="en-US" sz="2400" dirty="0"/>
              <a:t>	It’s necessary that we do a bit of review. Some of you were not able to be here last time, and others of you have poor memories. </a:t>
            </a:r>
          </a:p>
          <a:p>
            <a:r>
              <a:rPr lang="en-US" sz="2400" dirty="0"/>
              <a:t>	We noted that when it comes to the matters of gender and sexuality, there is much confusion in the wider culture and in the church as well. </a:t>
            </a:r>
            <a:endParaRPr lang="en-US" sz="2400" dirty="0" smtClean="0"/>
          </a:p>
          <a:p>
            <a:r>
              <a:rPr lang="en-US" sz="2400" dirty="0"/>
              <a:t>	</a:t>
            </a:r>
            <a:r>
              <a:rPr lang="en-US" sz="2400" dirty="0" smtClean="0"/>
              <a:t>Soon</a:t>
            </a:r>
            <a:r>
              <a:rPr lang="en-US" sz="2400" dirty="0"/>
              <a:t>, I believe, greater pressure will come to bear on Christians to compromise on these issues. </a:t>
            </a:r>
            <a:endParaRPr lang="en-US" sz="2400" dirty="0" smtClean="0"/>
          </a:p>
          <a:p>
            <a:r>
              <a:rPr lang="en-US" sz="2400" dirty="0"/>
              <a:t>	</a:t>
            </a:r>
            <a:r>
              <a:rPr lang="en-US" sz="2400" dirty="0" smtClean="0"/>
              <a:t>Many </a:t>
            </a:r>
            <a:r>
              <a:rPr lang="en-US" sz="2400" dirty="0"/>
              <a:t>are already </a:t>
            </a:r>
            <a:r>
              <a:rPr lang="en-US" sz="2400" dirty="0" smtClean="0"/>
              <a:t>compromising, </a:t>
            </a:r>
            <a:r>
              <a:rPr lang="en-US" sz="2400" dirty="0"/>
              <a:t>to their great, perhaps irrecoverable loss. </a:t>
            </a:r>
          </a:p>
        </p:txBody>
      </p:sp>
    </p:spTree>
    <p:extLst>
      <p:ext uri="{BB962C8B-B14F-4D97-AF65-F5344CB8AC3E}">
        <p14:creationId xmlns:p14="http://schemas.microsoft.com/office/powerpoint/2010/main" val="351718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88500" cy="4094328"/>
          </a:xfrm>
          <a:prstGeom prst="rect">
            <a:avLst/>
          </a:prstGeom>
        </p:spPr>
      </p:pic>
    </p:spTree>
    <p:extLst>
      <p:ext uri="{BB962C8B-B14F-4D97-AF65-F5344CB8AC3E}">
        <p14:creationId xmlns:p14="http://schemas.microsoft.com/office/powerpoint/2010/main" val="1330848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b="1" dirty="0"/>
              <a:t>MALE AND FEMALE: MARRIAGE</a:t>
            </a:r>
          </a:p>
          <a:p>
            <a:r>
              <a:rPr lang="en-US" sz="2400" dirty="0"/>
              <a:t> </a:t>
            </a:r>
          </a:p>
          <a:p>
            <a:r>
              <a:rPr lang="en-US" sz="2400" dirty="0"/>
              <a:t>	</a:t>
            </a:r>
            <a:r>
              <a:rPr lang="en-US" sz="2400" dirty="0" smtClean="0"/>
              <a:t>(</a:t>
            </a:r>
            <a:r>
              <a:rPr lang="en-US" sz="2400" dirty="0"/>
              <a:t>Red flags should already be </a:t>
            </a:r>
            <a:r>
              <a:rPr lang="en-US" sz="2400" dirty="0" smtClean="0"/>
              <a:t>waving </a:t>
            </a:r>
            <a:r>
              <a:rPr lang="en-US" sz="2400" dirty="0"/>
              <a:t>when we find a wife’s respect of her husband elevated to the level of a “need.”) </a:t>
            </a:r>
            <a:endParaRPr lang="en-US" sz="2400" dirty="0" smtClean="0"/>
          </a:p>
          <a:p>
            <a:r>
              <a:rPr lang="en-US" sz="2400" dirty="0"/>
              <a:t>	</a:t>
            </a:r>
            <a:r>
              <a:rPr lang="en-US" sz="2400" dirty="0" smtClean="0"/>
              <a:t>It </a:t>
            </a:r>
            <a:r>
              <a:rPr lang="en-US" sz="2400" dirty="0"/>
              <a:t>was a New York Times Bestseller that has sold over 1.6 million copies.</a:t>
            </a:r>
          </a:p>
        </p:txBody>
      </p:sp>
    </p:spTree>
    <p:extLst>
      <p:ext uri="{BB962C8B-B14F-4D97-AF65-F5344CB8AC3E}">
        <p14:creationId xmlns:p14="http://schemas.microsoft.com/office/powerpoint/2010/main" val="219367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MALE AND FEMALE: MARRIAGE</a:t>
            </a:r>
          </a:p>
          <a:p>
            <a:r>
              <a:rPr lang="en-US" sz="2400" dirty="0"/>
              <a:t> </a:t>
            </a:r>
          </a:p>
          <a:p>
            <a:r>
              <a:rPr lang="en-US" sz="2400" dirty="0"/>
              <a:t>	The basic </a:t>
            </a:r>
            <a:r>
              <a:rPr lang="en-US" sz="2400" dirty="0" smtClean="0"/>
              <a:t>idea </a:t>
            </a:r>
            <a:r>
              <a:rPr lang="en-US" sz="2400" dirty="0"/>
              <a:t>is this: </a:t>
            </a:r>
            <a:endParaRPr lang="en-US" sz="2400" dirty="0" smtClean="0"/>
          </a:p>
          <a:p>
            <a:r>
              <a:rPr lang="en-US" sz="2400" dirty="0"/>
              <a:t>	</a:t>
            </a:r>
            <a:r>
              <a:rPr lang="en-US" sz="2400" dirty="0" smtClean="0"/>
              <a:t>In </a:t>
            </a:r>
            <a:r>
              <a:rPr lang="en-US" sz="2400" dirty="0"/>
              <a:t>Ephesians 5:33 husbands are commanded to love their wives and wives are commanded to respect their husbands. </a:t>
            </a:r>
            <a:endParaRPr lang="en-US" sz="2400" dirty="0" smtClean="0"/>
          </a:p>
          <a:p>
            <a:r>
              <a:rPr lang="en-US" sz="2400" dirty="0"/>
              <a:t>	</a:t>
            </a:r>
            <a:r>
              <a:rPr lang="en-US" sz="2400" dirty="0" smtClean="0"/>
              <a:t>So</a:t>
            </a:r>
            <a:r>
              <a:rPr lang="en-US" sz="2400" dirty="0"/>
              <a:t>, </a:t>
            </a:r>
            <a:r>
              <a:rPr lang="en-US" sz="2400" dirty="0" err="1"/>
              <a:t>Eggerichs</a:t>
            </a:r>
            <a:r>
              <a:rPr lang="en-US" sz="2400" dirty="0"/>
              <a:t> concludes, wives must therefore “need” love and husbands must therefore “need” respect. (He has it exactly backwards!) </a:t>
            </a:r>
            <a:endParaRPr lang="en-US" sz="2400" dirty="0" smtClean="0"/>
          </a:p>
          <a:p>
            <a:r>
              <a:rPr lang="en-US" sz="2400" dirty="0"/>
              <a:t>	</a:t>
            </a:r>
            <a:r>
              <a:rPr lang="en-US" sz="2400" dirty="0" smtClean="0"/>
              <a:t>And </a:t>
            </a:r>
            <a:r>
              <a:rPr lang="en-US" sz="2400" dirty="0"/>
              <a:t>so if either reneges and refuses to meet this emotional or psychological “need” in the other, then the couple is plunged into what he calls the “crazy cycle” which goes like this</a:t>
            </a:r>
            <a:r>
              <a:rPr lang="en-US" sz="2400" dirty="0" smtClean="0"/>
              <a:t>:</a:t>
            </a:r>
            <a:endParaRPr lang="en-US" sz="2400" dirty="0"/>
          </a:p>
        </p:txBody>
      </p:sp>
    </p:spTree>
    <p:extLst>
      <p:ext uri="{BB962C8B-B14F-4D97-AF65-F5344CB8AC3E}">
        <p14:creationId xmlns:p14="http://schemas.microsoft.com/office/powerpoint/2010/main" val="251430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6946" y="-20054"/>
            <a:ext cx="6878053" cy="6878053"/>
          </a:xfrm>
          <a:prstGeom prst="rect">
            <a:avLst/>
          </a:prstGeom>
        </p:spPr>
      </p:pic>
    </p:spTree>
    <p:extLst>
      <p:ext uri="{BB962C8B-B14F-4D97-AF65-F5344CB8AC3E}">
        <p14:creationId xmlns:p14="http://schemas.microsoft.com/office/powerpoint/2010/main" val="34374173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MALE AND FEMALE: MARRIAGE</a:t>
            </a:r>
          </a:p>
          <a:p>
            <a:r>
              <a:rPr lang="en-US" sz="2400" dirty="0"/>
              <a:t> </a:t>
            </a:r>
          </a:p>
          <a:p>
            <a:r>
              <a:rPr lang="en-US" sz="2400" dirty="0"/>
              <a:t>	His basic mistake is where he begins, with humanistic pop psychology based on humanistic philosophy. </a:t>
            </a:r>
            <a:endParaRPr lang="en-US" sz="2400" dirty="0" smtClean="0"/>
          </a:p>
          <a:p>
            <a:r>
              <a:rPr lang="en-US" sz="2400" dirty="0"/>
              <a:t>	</a:t>
            </a:r>
            <a:r>
              <a:rPr lang="en-US" sz="2400" dirty="0" smtClean="0"/>
              <a:t>The </a:t>
            </a:r>
            <a:r>
              <a:rPr lang="en-US" sz="2400" dirty="0"/>
              <a:t>particular brand he’s been drinking is called “codependency.” </a:t>
            </a:r>
            <a:endParaRPr lang="en-US" sz="2400" dirty="0" smtClean="0"/>
          </a:p>
          <a:p>
            <a:r>
              <a:rPr lang="en-US" sz="2400" dirty="0"/>
              <a:t>	</a:t>
            </a:r>
            <a:r>
              <a:rPr lang="en-US" sz="2400" dirty="0" smtClean="0"/>
              <a:t>It </a:t>
            </a:r>
            <a:r>
              <a:rPr lang="en-US" sz="2400" dirty="0"/>
              <a:t>pictures </a:t>
            </a:r>
            <a:r>
              <a:rPr lang="en-US" sz="2400" dirty="0" smtClean="0"/>
              <a:t>people essentially as </a:t>
            </a:r>
            <a:r>
              <a:rPr lang="en-US" sz="2400" dirty="0"/>
              <a:t>“empty love tanks” that need somehow to be filled. </a:t>
            </a:r>
            <a:endParaRPr lang="en-US" sz="2400" dirty="0" smtClean="0"/>
          </a:p>
        </p:txBody>
      </p:sp>
    </p:spTree>
    <p:extLst>
      <p:ext uri="{BB962C8B-B14F-4D97-AF65-F5344CB8AC3E}">
        <p14:creationId xmlns:p14="http://schemas.microsoft.com/office/powerpoint/2010/main" val="9016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1164695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380931" cy="6877327"/>
          </a:xfrm>
          <a:prstGeom prst="rect">
            <a:avLst/>
          </a:prstGeom>
        </p:spPr>
      </p:pic>
      <p:pic>
        <p:nvPicPr>
          <p:cNvPr id="3" name="Picture 2"/>
          <p:cNvPicPr>
            <a:picLocks noChangeAspect="1"/>
          </p:cNvPicPr>
          <p:nvPr/>
        </p:nvPicPr>
        <p:blipFill>
          <a:blip r:embed="rId3"/>
          <a:stretch>
            <a:fillRect/>
          </a:stretch>
        </p:blipFill>
        <p:spPr>
          <a:xfrm>
            <a:off x="5334000" y="0"/>
            <a:ext cx="6858000" cy="6858000"/>
          </a:xfrm>
          <a:prstGeom prst="rect">
            <a:avLst/>
          </a:prstGeom>
        </p:spPr>
      </p:pic>
      <p:sp>
        <p:nvSpPr>
          <p:cNvPr id="4" name="Left Arrow 3"/>
          <p:cNvSpPr/>
          <p:nvPr/>
        </p:nvSpPr>
        <p:spPr>
          <a:xfrm>
            <a:off x="3818799" y="1528997"/>
            <a:ext cx="1367797" cy="13191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1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4625" y="47625"/>
            <a:ext cx="6762750" cy="7132664"/>
          </a:xfrm>
          <a:prstGeom prst="rect">
            <a:avLst/>
          </a:prstGeom>
        </p:spPr>
      </p:pic>
    </p:spTree>
    <p:extLst>
      <p:ext uri="{BB962C8B-B14F-4D97-AF65-F5344CB8AC3E}">
        <p14:creationId xmlns:p14="http://schemas.microsoft.com/office/powerpoint/2010/main" val="228824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MALE AND FEMALE: MARRIAGE</a:t>
            </a:r>
          </a:p>
          <a:p>
            <a:r>
              <a:rPr lang="en-US" sz="2400" dirty="0"/>
              <a:t> </a:t>
            </a:r>
          </a:p>
          <a:p>
            <a:r>
              <a:rPr lang="en-US" sz="2400" dirty="0"/>
              <a:t>	</a:t>
            </a:r>
            <a:r>
              <a:rPr lang="en-US" sz="2400" dirty="0" smtClean="0"/>
              <a:t>If </a:t>
            </a:r>
            <a:r>
              <a:rPr lang="en-US" sz="2400" dirty="0"/>
              <a:t>we have a full tank, we will be </a:t>
            </a:r>
            <a:r>
              <a:rPr lang="en-US" sz="2400" dirty="0" smtClean="0"/>
              <a:t>happy, </a:t>
            </a:r>
            <a:r>
              <a:rPr lang="en-US" sz="2400" dirty="0"/>
              <a:t>and we can then will naturally be nice and pleasant and easy to get along with. </a:t>
            </a:r>
            <a:endParaRPr lang="en-US" sz="2400" dirty="0" smtClean="0"/>
          </a:p>
          <a:p>
            <a:r>
              <a:rPr lang="en-US" sz="2400" dirty="0"/>
              <a:t>	</a:t>
            </a:r>
            <a:r>
              <a:rPr lang="en-US" sz="2400" dirty="0" smtClean="0"/>
              <a:t>You </a:t>
            </a:r>
            <a:r>
              <a:rPr lang="en-US" sz="2400" dirty="0"/>
              <a:t>can see how this is dripping with </a:t>
            </a:r>
            <a:r>
              <a:rPr lang="en-US" sz="2400" dirty="0" smtClean="0"/>
              <a:t>unbiblical, humanistic </a:t>
            </a:r>
            <a:r>
              <a:rPr lang="en-US" sz="2400" dirty="0"/>
              <a:t>philosophy: </a:t>
            </a:r>
            <a:r>
              <a:rPr lang="en-US" sz="2400" dirty="0" smtClean="0"/>
              <a:t>“people </a:t>
            </a:r>
            <a:r>
              <a:rPr lang="en-US" sz="2400" dirty="0"/>
              <a:t>are absolutely good, our feelings are always good, if we are loved and affirmed we will remain good, but if we are not loved and affirmed by everyone then we will be wounded and drawn into ourselves</a:t>
            </a:r>
            <a:r>
              <a:rPr lang="en-US" sz="2400" dirty="0" smtClean="0"/>
              <a:t>.” </a:t>
            </a:r>
            <a:endParaRPr lang="en-US" sz="2400" dirty="0"/>
          </a:p>
        </p:txBody>
      </p:sp>
    </p:spTree>
    <p:extLst>
      <p:ext uri="{BB962C8B-B14F-4D97-AF65-F5344CB8AC3E}">
        <p14:creationId xmlns:p14="http://schemas.microsoft.com/office/powerpoint/2010/main" val="165102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MALE AND FEMALE: MARRIAGE</a:t>
            </a:r>
          </a:p>
          <a:p>
            <a:r>
              <a:rPr lang="en-US" sz="2400" dirty="0"/>
              <a:t> </a:t>
            </a:r>
          </a:p>
          <a:p>
            <a:r>
              <a:rPr lang="en-US" sz="2400" dirty="0"/>
              <a:t>	According to this theory, a husband’s love tank needs to be filled with the high octane brand of love known as “respect,” while the wife’s love tank takes a different variety simply called </a:t>
            </a:r>
            <a:r>
              <a:rPr lang="en-US" sz="2400" dirty="0" smtClean="0"/>
              <a:t>“love” </a:t>
            </a:r>
            <a:r>
              <a:rPr lang="en-US" sz="2400" dirty="0"/>
              <a:t>but which probably means </a:t>
            </a:r>
            <a:r>
              <a:rPr lang="en-US" sz="2400" dirty="0" smtClean="0"/>
              <a:t>“affection</a:t>
            </a:r>
            <a:r>
              <a:rPr lang="en-US" sz="2400" dirty="0"/>
              <a:t>, security, affirmation, and perhaps </a:t>
            </a:r>
            <a:r>
              <a:rPr lang="en-US" sz="2400" dirty="0" smtClean="0"/>
              <a:t>romance” </a:t>
            </a:r>
            <a:r>
              <a:rPr lang="en-US" sz="2400" dirty="0"/>
              <a:t>of the Hallmark Movie Channel variety. </a:t>
            </a:r>
          </a:p>
          <a:p>
            <a:r>
              <a:rPr lang="en-US" sz="2400" dirty="0"/>
              <a:t>	But are people </a:t>
            </a:r>
            <a:r>
              <a:rPr lang="en-US" sz="2400" dirty="0" smtClean="0"/>
              <a:t>“basically good”? Will they do the right thing if they have their “respect-love” or “romance-love” tank full to the brim? </a:t>
            </a:r>
          </a:p>
          <a:p>
            <a:r>
              <a:rPr lang="en-US" sz="2400" dirty="0"/>
              <a:t>	</a:t>
            </a:r>
            <a:r>
              <a:rPr lang="en-US" sz="2400" dirty="0" smtClean="0"/>
              <a:t>If </a:t>
            </a:r>
            <a:r>
              <a:rPr lang="en-US" sz="2400" dirty="0"/>
              <a:t>people have their particular love tanks filled up, will they behave themselves and everything will hum along swimmingly? </a:t>
            </a:r>
            <a:endParaRPr lang="en-US" sz="2400" dirty="0" smtClean="0"/>
          </a:p>
          <a:p>
            <a:r>
              <a:rPr lang="en-US" sz="2400" dirty="0"/>
              <a:t>	</a:t>
            </a:r>
            <a:r>
              <a:rPr lang="en-US" sz="2400" dirty="0" smtClean="0"/>
              <a:t>That </a:t>
            </a:r>
            <a:r>
              <a:rPr lang="en-US" sz="2400" dirty="0"/>
              <a:t>is not a biblical worldview. </a:t>
            </a:r>
            <a:endParaRPr lang="en-US" sz="2400" dirty="0" smtClean="0"/>
          </a:p>
          <a:p>
            <a:r>
              <a:rPr lang="en-US" sz="2400" dirty="0"/>
              <a:t>	</a:t>
            </a:r>
            <a:r>
              <a:rPr lang="en-US" sz="2400" dirty="0" smtClean="0"/>
              <a:t>The </a:t>
            </a:r>
            <a:r>
              <a:rPr lang="en-US" sz="2400" dirty="0"/>
              <a:t>Bible is very clear about why men are commanded to love their wives and why wives are commanded to submit to and respect their </a:t>
            </a:r>
            <a:r>
              <a:rPr lang="en-US" sz="2400" dirty="0" smtClean="0"/>
              <a:t>husbands</a:t>
            </a:r>
            <a:r>
              <a:rPr lang="en-US" sz="2400" dirty="0"/>
              <a:t> </a:t>
            </a:r>
            <a:r>
              <a:rPr lang="en-US" sz="2400" dirty="0" smtClean="0"/>
              <a:t>(and it has nothing to do with any “love tank” nonsense).</a:t>
            </a:r>
            <a:endParaRPr lang="en-US" sz="2400" dirty="0"/>
          </a:p>
        </p:txBody>
      </p:sp>
    </p:spTree>
    <p:extLst>
      <p:ext uri="{BB962C8B-B14F-4D97-AF65-F5344CB8AC3E}">
        <p14:creationId xmlns:p14="http://schemas.microsoft.com/office/powerpoint/2010/main" val="400705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8576235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MALE AND FEMALE: MARRIAGE</a:t>
            </a:r>
          </a:p>
          <a:p>
            <a:r>
              <a:rPr lang="en-US" sz="2400" dirty="0"/>
              <a:t> </a:t>
            </a:r>
          </a:p>
          <a:p>
            <a:r>
              <a:rPr lang="en-US" sz="2400" dirty="0" smtClean="0"/>
              <a:t>	We </a:t>
            </a:r>
            <a:r>
              <a:rPr lang="en-US" sz="2400" dirty="0"/>
              <a:t>learn from the first chapter of the Bible that God created man in his own image, </a:t>
            </a:r>
            <a:r>
              <a:rPr lang="en-US" sz="2400" dirty="0" smtClean="0"/>
              <a:t>“male </a:t>
            </a:r>
            <a:r>
              <a:rPr lang="en-US" sz="2400" dirty="0"/>
              <a:t>and female he created them</a:t>
            </a:r>
            <a:r>
              <a:rPr lang="en-US" sz="2400" dirty="0" smtClean="0"/>
              <a:t>.” </a:t>
            </a:r>
          </a:p>
          <a:p>
            <a:r>
              <a:rPr lang="en-US" sz="2400" dirty="0"/>
              <a:t>	</a:t>
            </a:r>
            <a:r>
              <a:rPr lang="en-US" sz="2400" dirty="0" smtClean="0"/>
              <a:t>That </a:t>
            </a:r>
            <a:r>
              <a:rPr lang="en-US" sz="2400" dirty="0"/>
              <a:t>means that men and women are uniquely gifted, wired, equipped, and so different from one another. </a:t>
            </a:r>
            <a:endParaRPr lang="en-US" sz="2400" dirty="0" smtClean="0"/>
          </a:p>
          <a:p>
            <a:r>
              <a:rPr lang="en-US" sz="2400" dirty="0"/>
              <a:t>	</a:t>
            </a:r>
            <a:r>
              <a:rPr lang="en-US" sz="2400" dirty="0" smtClean="0"/>
              <a:t>And </a:t>
            </a:r>
            <a:r>
              <a:rPr lang="en-US" sz="2400" dirty="0"/>
              <a:t>husband and wife are to relate to one another from their unique perspectives and work together using their complimentary strengths. </a:t>
            </a:r>
          </a:p>
        </p:txBody>
      </p:sp>
    </p:spTree>
    <p:extLst>
      <p:ext uri="{BB962C8B-B14F-4D97-AF65-F5344CB8AC3E}">
        <p14:creationId xmlns:p14="http://schemas.microsoft.com/office/powerpoint/2010/main" val="360856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MALE AND FEMALE: MARRIAGE</a:t>
            </a:r>
          </a:p>
          <a:p>
            <a:r>
              <a:rPr lang="en-US" sz="2400" dirty="0"/>
              <a:t> </a:t>
            </a:r>
          </a:p>
          <a:p>
            <a:r>
              <a:rPr lang="en-US" sz="2400" dirty="0"/>
              <a:t>	But sin entered into the world, spoiling and ruining men and women and causing us to rebel against God’s design. </a:t>
            </a:r>
            <a:endParaRPr lang="en-US" sz="2400" dirty="0" smtClean="0"/>
          </a:p>
          <a:p>
            <a:r>
              <a:rPr lang="en-US" sz="2400" dirty="0"/>
              <a:t>	</a:t>
            </a:r>
            <a:r>
              <a:rPr lang="en-US" sz="2400" dirty="0" smtClean="0"/>
              <a:t>(In other words, people are NOT basically good.)</a:t>
            </a:r>
          </a:p>
          <a:p>
            <a:r>
              <a:rPr lang="en-US" sz="2400" dirty="0"/>
              <a:t>	</a:t>
            </a:r>
            <a:r>
              <a:rPr lang="en-US" sz="2400" dirty="0" smtClean="0"/>
              <a:t>So, </a:t>
            </a:r>
            <a:r>
              <a:rPr lang="en-US" sz="2400" dirty="0"/>
              <a:t>what if Paul tells husbands that they must love their wives NOT because her </a:t>
            </a:r>
            <a:r>
              <a:rPr lang="en-US" sz="2400" dirty="0" smtClean="0"/>
              <a:t>romance-love </a:t>
            </a:r>
            <a:r>
              <a:rPr lang="en-US" sz="2400" dirty="0"/>
              <a:t>tank needs filling but because husbands are rebellious sinners who naturally refuse to love their wives because they love themselves too much? </a:t>
            </a:r>
            <a:endParaRPr lang="en-US" sz="2400" dirty="0" smtClean="0"/>
          </a:p>
          <a:p>
            <a:r>
              <a:rPr lang="en-US" sz="2400" dirty="0"/>
              <a:t>	</a:t>
            </a:r>
            <a:r>
              <a:rPr lang="en-US" sz="2400" dirty="0" smtClean="0"/>
              <a:t>That </a:t>
            </a:r>
            <a:r>
              <a:rPr lang="en-US" sz="2400" dirty="0"/>
              <a:t>certainly sounds like a more biblical explanation than the empty love tank, pop psychology theory.</a:t>
            </a:r>
          </a:p>
        </p:txBody>
      </p:sp>
    </p:spTree>
    <p:extLst>
      <p:ext uri="{BB962C8B-B14F-4D97-AF65-F5344CB8AC3E}">
        <p14:creationId xmlns:p14="http://schemas.microsoft.com/office/powerpoint/2010/main" val="37312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MALE AND FEMALE: MARRIAGE</a:t>
            </a:r>
          </a:p>
          <a:p>
            <a:r>
              <a:rPr lang="en-US" sz="2400" dirty="0"/>
              <a:t> </a:t>
            </a:r>
          </a:p>
          <a:p>
            <a:r>
              <a:rPr lang="en-US" sz="2400" dirty="0"/>
              <a:t>	And what if wives are called to submit to their husbands and respect their husbands NOT because the husband’s respect-love tank needs filling but because the Bible tells us that wives are rebellious sinners who respect themselves above all and are not willing to submit to anyone? </a:t>
            </a:r>
            <a:endParaRPr lang="en-US" sz="2400" dirty="0" smtClean="0"/>
          </a:p>
          <a:p>
            <a:r>
              <a:rPr lang="en-US" sz="2400" dirty="0"/>
              <a:t>	</a:t>
            </a:r>
            <a:r>
              <a:rPr lang="en-US" sz="2400" dirty="0" smtClean="0"/>
              <a:t>That </a:t>
            </a:r>
            <a:r>
              <a:rPr lang="en-US" sz="2400" dirty="0"/>
              <a:t>also sounds far more biblical as an explanation than the empty love tank, pop psychology theory. </a:t>
            </a:r>
            <a:endParaRPr lang="en-US" sz="2400" dirty="0" smtClean="0"/>
          </a:p>
        </p:txBody>
      </p:sp>
    </p:spTree>
    <p:extLst>
      <p:ext uri="{BB962C8B-B14F-4D97-AF65-F5344CB8AC3E}">
        <p14:creationId xmlns:p14="http://schemas.microsoft.com/office/powerpoint/2010/main" val="1636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32212" y="3282287"/>
            <a:ext cx="6359788" cy="3575713"/>
          </a:xfrm>
          <a:prstGeom prst="rect">
            <a:avLst/>
          </a:prstGeom>
        </p:spPr>
      </p:pic>
      <p:pic>
        <p:nvPicPr>
          <p:cNvPr id="3" name="Picture 2"/>
          <p:cNvPicPr>
            <a:picLocks noChangeAspect="1"/>
          </p:cNvPicPr>
          <p:nvPr/>
        </p:nvPicPr>
        <p:blipFill>
          <a:blip r:embed="rId3"/>
          <a:stretch>
            <a:fillRect/>
          </a:stretch>
        </p:blipFill>
        <p:spPr>
          <a:xfrm>
            <a:off x="0" y="0"/>
            <a:ext cx="5595582" cy="4305975"/>
          </a:xfrm>
          <a:prstGeom prst="rect">
            <a:avLst/>
          </a:prstGeom>
        </p:spPr>
      </p:pic>
    </p:spTree>
    <p:extLst>
      <p:ext uri="{BB962C8B-B14F-4D97-AF65-F5344CB8AC3E}">
        <p14:creationId xmlns:p14="http://schemas.microsoft.com/office/powerpoint/2010/main" val="45540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MALE AND FEMALE: MARRIAGE</a:t>
            </a:r>
          </a:p>
          <a:p>
            <a:r>
              <a:rPr lang="en-US" sz="2400" dirty="0"/>
              <a:t> </a:t>
            </a:r>
          </a:p>
          <a:p>
            <a:r>
              <a:rPr lang="en-US" sz="2400" dirty="0"/>
              <a:t>	The love tank theory lends itself to creating that grave danger I warned you about last time, </a:t>
            </a:r>
            <a:r>
              <a:rPr lang="en-US" sz="2400" dirty="0" smtClean="0"/>
              <a:t>creating </a:t>
            </a:r>
            <a:r>
              <a:rPr lang="en-US" sz="2400" dirty="0"/>
              <a:t>that most prized of statuses </a:t>
            </a:r>
            <a:r>
              <a:rPr lang="en-US" sz="2400" dirty="0" smtClean="0"/>
              <a:t>today, the…</a:t>
            </a:r>
          </a:p>
          <a:p>
            <a:endParaRPr lang="en-US" sz="2400" dirty="0"/>
          </a:p>
          <a:p>
            <a:pPr algn="ctr"/>
            <a:r>
              <a:rPr lang="en-US" sz="2400" dirty="0" smtClean="0"/>
              <a:t>Victim!</a:t>
            </a:r>
          </a:p>
          <a:p>
            <a:endParaRPr lang="en-US" sz="2400" dirty="0" smtClean="0"/>
          </a:p>
          <a:p>
            <a:r>
              <a:rPr lang="en-US" sz="2400" dirty="0"/>
              <a:t>	</a:t>
            </a:r>
            <a:r>
              <a:rPr lang="en-US" sz="2400" dirty="0" smtClean="0"/>
              <a:t>As </a:t>
            </a:r>
            <a:r>
              <a:rPr lang="en-US" sz="2400" dirty="0"/>
              <a:t>I said last week, if you love someone you will work and pray with all your powers to keep them from degenerating into the coveted victim status, for once they fall into that quicksand, they will almost never be able to recover. </a:t>
            </a:r>
            <a:endParaRPr lang="en-US" sz="2400" dirty="0" smtClean="0"/>
          </a:p>
          <a:p>
            <a:r>
              <a:rPr lang="en-US" sz="2400" dirty="0"/>
              <a:t>	</a:t>
            </a:r>
            <a:r>
              <a:rPr lang="en-US" sz="2400" dirty="0" smtClean="0"/>
              <a:t>All </a:t>
            </a:r>
            <a:r>
              <a:rPr lang="en-US" sz="2400" dirty="0"/>
              <a:t>their problems are the fault of somebody else, because a victim can never be at </a:t>
            </a:r>
            <a:r>
              <a:rPr lang="en-US" sz="2400" dirty="0" smtClean="0"/>
              <a:t>fault.</a:t>
            </a:r>
          </a:p>
          <a:p>
            <a:r>
              <a:rPr lang="en-US" sz="2400" dirty="0"/>
              <a:t>	</a:t>
            </a:r>
            <a:r>
              <a:rPr lang="en-US" sz="2400" dirty="0" smtClean="0"/>
              <a:t>So it becomes nearly impossible for the victim to do honest self-examination and repent.</a:t>
            </a:r>
            <a:endParaRPr lang="en-US" sz="2400" dirty="0"/>
          </a:p>
        </p:txBody>
      </p:sp>
    </p:spTree>
    <p:extLst>
      <p:ext uri="{BB962C8B-B14F-4D97-AF65-F5344CB8AC3E}">
        <p14:creationId xmlns:p14="http://schemas.microsoft.com/office/powerpoint/2010/main" val="119507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139869"/>
          </a:xfrm>
          <a:prstGeom prst="rect">
            <a:avLst/>
          </a:prstGeom>
          <a:noFill/>
        </p:spPr>
        <p:txBody>
          <a:bodyPr wrap="square" rtlCol="0">
            <a:spAutoFit/>
          </a:bodyPr>
          <a:lstStyle/>
          <a:p>
            <a:r>
              <a:rPr lang="en-US" sz="2400" b="1" dirty="0"/>
              <a:t>MALE AND FEMALE: MARRIAGE</a:t>
            </a:r>
          </a:p>
          <a:p>
            <a:r>
              <a:rPr lang="en-US" sz="2400" dirty="0"/>
              <a:t> </a:t>
            </a:r>
          </a:p>
          <a:p>
            <a:r>
              <a:rPr lang="en-US" sz="2400" dirty="0"/>
              <a:t>	And what if there is a Bible passage that teaches that the non-victim, non-empty love tank view is indeed the correct way of understanding this? </a:t>
            </a:r>
            <a:endParaRPr lang="en-US" sz="2400" dirty="0" smtClean="0"/>
          </a:p>
          <a:p>
            <a:r>
              <a:rPr lang="en-US" sz="2400" dirty="0"/>
              <a:t>	</a:t>
            </a:r>
            <a:r>
              <a:rPr lang="en-US" sz="2400" dirty="0" smtClean="0"/>
              <a:t>Well</a:t>
            </a:r>
            <a:r>
              <a:rPr lang="en-US" sz="2400" dirty="0"/>
              <a:t>, there is! </a:t>
            </a:r>
            <a:endParaRPr lang="en-US" sz="2400" dirty="0" smtClean="0"/>
          </a:p>
          <a:p>
            <a:r>
              <a:rPr lang="en-US" sz="2400" dirty="0"/>
              <a:t>	</a:t>
            </a:r>
            <a:r>
              <a:rPr lang="en-US" sz="2400" dirty="0" smtClean="0"/>
              <a:t>It </a:t>
            </a:r>
            <a:r>
              <a:rPr lang="en-US" sz="2400" dirty="0"/>
              <a:t>comes in the third chapter of the Bible as God is informing our first parents about the consequences of sin and how that has disrupted their lives and relationships. It’s in Genesis 3:16: </a:t>
            </a:r>
          </a:p>
          <a:p>
            <a:endParaRPr lang="en-US" sz="2400" baseline="30000" dirty="0" smtClean="0"/>
          </a:p>
          <a:p>
            <a:r>
              <a:rPr lang="en-US" sz="2400" baseline="30000" dirty="0" smtClean="0"/>
              <a:t>	“</a:t>
            </a:r>
            <a:r>
              <a:rPr lang="en-US" sz="2400" baseline="30000" dirty="0"/>
              <a:t>16</a:t>
            </a:r>
            <a:r>
              <a:rPr lang="en-US" sz="2400" dirty="0"/>
              <a:t> </a:t>
            </a:r>
            <a:r>
              <a:rPr lang="en-US" sz="2400" i="1" dirty="0"/>
              <a:t>To the woman he said, </a:t>
            </a:r>
            <a:r>
              <a:rPr lang="en-US" sz="2400" i="1" dirty="0" smtClean="0"/>
              <a:t>	</a:t>
            </a:r>
            <a:r>
              <a:rPr lang="en-US" sz="2400" i="1" dirty="0"/>
              <a:t/>
            </a:r>
            <a:br>
              <a:rPr lang="en-US" sz="2400" i="1" dirty="0"/>
            </a:br>
            <a:r>
              <a:rPr lang="en-US" sz="2400" i="1" dirty="0" smtClean="0"/>
              <a:t>	“</a:t>
            </a:r>
            <a:r>
              <a:rPr lang="en-US" sz="2400" i="1" dirty="0"/>
              <a:t>I will surely multiply your pain in childbearing;</a:t>
            </a:r>
            <a:br>
              <a:rPr lang="en-US" sz="2400" i="1" dirty="0"/>
            </a:br>
            <a:r>
              <a:rPr lang="en-US" sz="2400" i="1" dirty="0" smtClean="0"/>
              <a:t>	in </a:t>
            </a:r>
            <a:r>
              <a:rPr lang="en-US" sz="2400" i="1" dirty="0"/>
              <a:t>pain you shall bring forth children.</a:t>
            </a:r>
            <a:br>
              <a:rPr lang="en-US" sz="2400" i="1" dirty="0"/>
            </a:br>
            <a:r>
              <a:rPr lang="en-US" sz="2400" i="1" dirty="0" smtClean="0"/>
              <a:t>	</a:t>
            </a:r>
            <a:r>
              <a:rPr lang="en-US" sz="2400" i="1" u="sng" dirty="0" smtClean="0"/>
              <a:t>Your </a:t>
            </a:r>
            <a:r>
              <a:rPr lang="en-US" sz="2400" i="1" u="sng" dirty="0"/>
              <a:t>desire shall be for (or against) your husband,</a:t>
            </a:r>
            <a:br>
              <a:rPr lang="en-US" sz="2400" i="1" u="sng" dirty="0"/>
            </a:br>
            <a:r>
              <a:rPr lang="en-US" sz="2400" i="1" dirty="0" smtClean="0"/>
              <a:t>	</a:t>
            </a:r>
            <a:r>
              <a:rPr lang="en-US" sz="2400" i="1" u="sng" dirty="0" smtClean="0"/>
              <a:t>but </a:t>
            </a:r>
            <a:r>
              <a:rPr lang="en-US" sz="2400" i="1" u="sng" dirty="0"/>
              <a:t>he shall rule over you</a:t>
            </a:r>
            <a:r>
              <a:rPr lang="en-US" sz="2400" i="1" dirty="0"/>
              <a:t>.</a:t>
            </a:r>
            <a:r>
              <a:rPr lang="en-US" sz="2400" dirty="0"/>
              <a:t>”</a:t>
            </a:r>
          </a:p>
        </p:txBody>
      </p:sp>
    </p:spTree>
    <p:extLst>
      <p:ext uri="{BB962C8B-B14F-4D97-AF65-F5344CB8AC3E}">
        <p14:creationId xmlns:p14="http://schemas.microsoft.com/office/powerpoint/2010/main" val="131037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MALE AND FEMALE: MARRIAGE</a:t>
            </a:r>
          </a:p>
          <a:p>
            <a:r>
              <a:rPr lang="en-US" sz="2400" dirty="0"/>
              <a:t> </a:t>
            </a:r>
          </a:p>
          <a:p>
            <a:r>
              <a:rPr lang="en-US" sz="2400" dirty="0"/>
              <a:t>	Most commentators and scholars take those last two lines to be negative. </a:t>
            </a:r>
          </a:p>
          <a:p>
            <a:r>
              <a:rPr lang="en-US" sz="2400" dirty="0"/>
              <a:t>	Eve has rebelled against God’s authority, and now her natural bent will to rebel against her husband’s authority as well. </a:t>
            </a:r>
            <a:endParaRPr lang="en-US" sz="2400" dirty="0" smtClean="0"/>
          </a:p>
          <a:p>
            <a:r>
              <a:rPr lang="en-US" sz="2400" dirty="0"/>
              <a:t>	</a:t>
            </a:r>
            <a:r>
              <a:rPr lang="en-US" sz="2400" dirty="0" smtClean="0"/>
              <a:t>And </a:t>
            </a:r>
            <a:r>
              <a:rPr lang="en-US" sz="2400" dirty="0"/>
              <a:t>Adam’s response will not be the “Christ gave himself up for her,” sacrificial love for his wife but to rule, dominate her as his greater physical strength will allow him to do.</a:t>
            </a:r>
          </a:p>
        </p:txBody>
      </p:sp>
    </p:spTree>
    <p:extLst>
      <p:ext uri="{BB962C8B-B14F-4D97-AF65-F5344CB8AC3E}">
        <p14:creationId xmlns:p14="http://schemas.microsoft.com/office/powerpoint/2010/main" val="39406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MALE AND FEMALE: MARRIAGE</a:t>
            </a:r>
          </a:p>
          <a:p>
            <a:r>
              <a:rPr lang="en-US" sz="2400" dirty="0"/>
              <a:t> </a:t>
            </a:r>
          </a:p>
          <a:p>
            <a:r>
              <a:rPr lang="en-US" sz="2400" dirty="0"/>
              <a:t>	So the pattern is pretty clear. Fallen, sinful husbands do not naturally love their </a:t>
            </a:r>
            <a:r>
              <a:rPr lang="en-US" sz="2400" dirty="0" smtClean="0"/>
              <a:t>wives sacrificially, as Christ loved the church. </a:t>
            </a:r>
          </a:p>
          <a:p>
            <a:r>
              <a:rPr lang="en-US" sz="2400" dirty="0"/>
              <a:t>	</a:t>
            </a:r>
            <a:r>
              <a:rPr lang="en-US" sz="2400" dirty="0" smtClean="0"/>
              <a:t>Kevin </a:t>
            </a:r>
            <a:r>
              <a:rPr lang="en-US" sz="2400" dirty="0"/>
              <a:t>DeYoung notes, “Whenever husbands are domineering or abusive toward their wives, this is not a reflection of God’s design, but a sinister perversion of it.” (33) </a:t>
            </a:r>
            <a:endParaRPr lang="en-US" sz="2400" dirty="0" smtClean="0"/>
          </a:p>
          <a:p>
            <a:r>
              <a:rPr lang="en-US" sz="2400" dirty="0"/>
              <a:t>	</a:t>
            </a:r>
            <a:r>
              <a:rPr lang="en-US" sz="2400" dirty="0" smtClean="0"/>
              <a:t>Hence </a:t>
            </a:r>
            <a:r>
              <a:rPr lang="en-US" sz="2400" dirty="0"/>
              <a:t>the husband’s real NEED (if we can use that word) is to conquer </a:t>
            </a:r>
            <a:r>
              <a:rPr lang="en-US" sz="2400" dirty="0" smtClean="0"/>
              <a:t>his own </a:t>
            </a:r>
            <a:r>
              <a:rPr lang="en-US" sz="2400" dirty="0"/>
              <a:t>selfish heart, even his selfish demand for respect, and love </a:t>
            </a:r>
            <a:r>
              <a:rPr lang="en-US" sz="2400" dirty="0" smtClean="0"/>
              <a:t>his </a:t>
            </a:r>
            <a:r>
              <a:rPr lang="en-US" sz="2400" dirty="0"/>
              <a:t>wife “as Christ loved the church.” </a:t>
            </a:r>
          </a:p>
        </p:txBody>
      </p:sp>
    </p:spTree>
    <p:extLst>
      <p:ext uri="{BB962C8B-B14F-4D97-AF65-F5344CB8AC3E}">
        <p14:creationId xmlns:p14="http://schemas.microsoft.com/office/powerpoint/2010/main" val="309219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8648" cy="5838669"/>
          </a:xfrm>
          <a:prstGeom prst="rect">
            <a:avLst/>
          </a:prstGeom>
        </p:spPr>
      </p:pic>
    </p:spTree>
    <p:extLst>
      <p:ext uri="{BB962C8B-B14F-4D97-AF65-F5344CB8AC3E}">
        <p14:creationId xmlns:p14="http://schemas.microsoft.com/office/powerpoint/2010/main" val="6774726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MALE AND FEMALE: MARRIAGE</a:t>
            </a:r>
          </a:p>
          <a:p>
            <a:r>
              <a:rPr lang="en-US" sz="2400" dirty="0"/>
              <a:t> </a:t>
            </a:r>
          </a:p>
          <a:p>
            <a:r>
              <a:rPr lang="en-US" sz="2400" dirty="0"/>
              <a:t>	And fallen, sinful wives do not naturally and eagerly submit to their own husband, but more naturally want to take charge. </a:t>
            </a:r>
            <a:endParaRPr lang="en-US" sz="2400" dirty="0" smtClean="0"/>
          </a:p>
          <a:p>
            <a:r>
              <a:rPr lang="en-US" sz="2400" dirty="0"/>
              <a:t>	</a:t>
            </a:r>
            <a:r>
              <a:rPr lang="en-US" sz="2400" dirty="0" smtClean="0"/>
              <a:t>Kevin </a:t>
            </a:r>
            <a:r>
              <a:rPr lang="en-US" sz="2400" dirty="0"/>
              <a:t>DeYoung writes: “Just as sin desired to have mastery over Cain, so the woman, tainted by sin, desires to have mastery over her husband.” (33) </a:t>
            </a:r>
            <a:endParaRPr lang="en-US" sz="2400" dirty="0" smtClean="0"/>
          </a:p>
          <a:p>
            <a:r>
              <a:rPr lang="en-US" sz="2400" dirty="0"/>
              <a:t>	</a:t>
            </a:r>
            <a:r>
              <a:rPr lang="en-US" sz="2400" dirty="0" smtClean="0"/>
              <a:t>And </a:t>
            </a:r>
            <a:r>
              <a:rPr lang="en-US" sz="2400" dirty="0"/>
              <a:t>the wife’s real NEED (instead of filling </a:t>
            </a:r>
            <a:r>
              <a:rPr lang="en-US" sz="2400" dirty="0" smtClean="0"/>
              <a:t>her </a:t>
            </a:r>
            <a:r>
              <a:rPr lang="en-US" sz="2400" dirty="0"/>
              <a:t>romance-love tank) is to learn to adopt that God-ordained role of submitting to and respecting her own husband. </a:t>
            </a:r>
          </a:p>
        </p:txBody>
      </p:sp>
    </p:spTree>
    <p:extLst>
      <p:ext uri="{BB962C8B-B14F-4D97-AF65-F5344CB8AC3E}">
        <p14:creationId xmlns:p14="http://schemas.microsoft.com/office/powerpoint/2010/main" val="279164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REVIEW</a:t>
            </a:r>
            <a:endParaRPr lang="en-US" sz="2400" dirty="0"/>
          </a:p>
          <a:p>
            <a:endParaRPr lang="en-US" sz="2400" dirty="0" smtClean="0"/>
          </a:p>
          <a:p>
            <a:r>
              <a:rPr lang="en-US" sz="2400" dirty="0"/>
              <a:t>	And the only thing that will enable us to remain steadfast in the face of the all-demanding, all consuming new sexual morality and newly imagined sexual “rights” is to be crystal clear on what God has said. </a:t>
            </a:r>
            <a:endParaRPr lang="en-US" sz="2400" dirty="0" smtClean="0"/>
          </a:p>
          <a:p>
            <a:r>
              <a:rPr lang="en-US" sz="2400" dirty="0"/>
              <a:t>	</a:t>
            </a:r>
            <a:r>
              <a:rPr lang="en-US" sz="2400" dirty="0" smtClean="0"/>
              <a:t>Then </a:t>
            </a:r>
            <a:r>
              <a:rPr lang="en-US" sz="2400" dirty="0"/>
              <a:t>it will clearly be a matter of “we must obey God rather than man,” and on that ground God’s people have never regretted their standing firm. </a:t>
            </a:r>
          </a:p>
          <a:p>
            <a:r>
              <a:rPr lang="en-US" sz="2400" dirty="0"/>
              <a:t>	So we went right back to the beginning, to the first two chapters of Genesis where we find an albeit small but unspoiled humanity and several “creation ordinances” or institutions which God gave us as a foundational pattern for our existence and life together. </a:t>
            </a:r>
            <a:endParaRPr lang="en-US" sz="2400" dirty="0" smtClean="0"/>
          </a:p>
          <a:p>
            <a:r>
              <a:rPr lang="en-US" sz="2400" dirty="0"/>
              <a:t>	</a:t>
            </a:r>
            <a:r>
              <a:rPr lang="en-US" sz="2400" dirty="0" smtClean="0"/>
              <a:t>I </a:t>
            </a:r>
            <a:r>
              <a:rPr lang="en-US" sz="2400" dirty="0"/>
              <a:t>suggested nine distinct yet interrelated creation ordinances or institutions. </a:t>
            </a:r>
          </a:p>
        </p:txBody>
      </p:sp>
    </p:spTree>
    <p:extLst>
      <p:ext uri="{BB962C8B-B14F-4D97-AF65-F5344CB8AC3E}">
        <p14:creationId xmlns:p14="http://schemas.microsoft.com/office/powerpoint/2010/main" val="242108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4458" y="0"/>
            <a:ext cx="10305737" cy="6858000"/>
          </a:xfrm>
          <a:prstGeom prst="rect">
            <a:avLst/>
          </a:prstGeom>
        </p:spPr>
      </p:pic>
    </p:spTree>
    <p:extLst>
      <p:ext uri="{BB962C8B-B14F-4D97-AF65-F5344CB8AC3E}">
        <p14:creationId xmlns:p14="http://schemas.microsoft.com/office/powerpoint/2010/main" val="28644696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MALE AND FEMALE: MARRIAGE</a:t>
            </a:r>
          </a:p>
          <a:p>
            <a:r>
              <a:rPr lang="en-US" sz="2400" dirty="0"/>
              <a:t> </a:t>
            </a:r>
          </a:p>
          <a:p>
            <a:r>
              <a:rPr lang="en-US" sz="2400" dirty="0"/>
              <a:t>	One of the divinely appointed uses of marriage after the fall is for the sanctification of the husband and wife. </a:t>
            </a:r>
            <a:endParaRPr lang="en-US" sz="2400" dirty="0" smtClean="0"/>
          </a:p>
          <a:p>
            <a:r>
              <a:rPr lang="en-US" sz="2400" dirty="0" smtClean="0"/>
              <a:t>	Placed </a:t>
            </a:r>
            <a:r>
              <a:rPr lang="en-US" sz="2400" dirty="0"/>
              <a:t>in this pressure cooker of daily distractions</a:t>
            </a:r>
            <a:r>
              <a:rPr lang="en-US" sz="2400" dirty="0" smtClean="0"/>
              <a:t>, </a:t>
            </a:r>
            <a:r>
              <a:rPr lang="en-US" sz="2400" dirty="0"/>
              <a:t>decisions, </a:t>
            </a:r>
            <a:r>
              <a:rPr lang="en-US" sz="2400" dirty="0" smtClean="0"/>
              <a:t>and disagreements, </a:t>
            </a:r>
            <a:r>
              <a:rPr lang="en-US" sz="2400" dirty="0"/>
              <a:t>God intends for the husband to learn in new and ever increasing ways what it means to serve his wife by loving her and giving himself </a:t>
            </a:r>
            <a:r>
              <a:rPr lang="en-US" sz="2400" dirty="0" smtClean="0"/>
              <a:t>up for </a:t>
            </a:r>
            <a:r>
              <a:rPr lang="en-US" sz="2400" dirty="0"/>
              <a:t>her, which after </a:t>
            </a:r>
            <a:r>
              <a:rPr lang="en-US" sz="2400" dirty="0" smtClean="0"/>
              <a:t>sin entered the world, </a:t>
            </a:r>
            <a:r>
              <a:rPr lang="en-US" sz="2400" dirty="0"/>
              <a:t>does not come naturally to him. </a:t>
            </a:r>
            <a:endParaRPr lang="en-US" sz="2400" dirty="0" smtClean="0"/>
          </a:p>
          <a:p>
            <a:r>
              <a:rPr lang="en-US" sz="2400" dirty="0"/>
              <a:t>	</a:t>
            </a:r>
            <a:r>
              <a:rPr lang="en-US" sz="2400" dirty="0" smtClean="0"/>
              <a:t>And </a:t>
            </a:r>
            <a:r>
              <a:rPr lang="en-US" sz="2400" dirty="0"/>
              <a:t>God also intends for wives to learn the true glory of submission to her husband “as the church submits to Christ in </a:t>
            </a:r>
            <a:r>
              <a:rPr lang="en-US" sz="2400" dirty="0" smtClean="0"/>
              <a:t>everything” which does not come naturally to her.</a:t>
            </a:r>
          </a:p>
          <a:p>
            <a:r>
              <a:rPr lang="en-US" sz="2400" dirty="0"/>
              <a:t>	</a:t>
            </a:r>
            <a:r>
              <a:rPr lang="en-US" sz="2400" dirty="0" smtClean="0"/>
              <a:t>The </a:t>
            </a:r>
            <a:r>
              <a:rPr lang="en-US" sz="2400" dirty="0"/>
              <a:t>husband serves his wife and gives himself to her in a specific, God-ordained way. </a:t>
            </a:r>
            <a:endParaRPr lang="en-US" sz="2400" dirty="0" smtClean="0"/>
          </a:p>
          <a:p>
            <a:r>
              <a:rPr lang="en-US" sz="2400" dirty="0"/>
              <a:t>	</a:t>
            </a:r>
            <a:r>
              <a:rPr lang="en-US" sz="2400" dirty="0" smtClean="0"/>
              <a:t>And </a:t>
            </a:r>
            <a:r>
              <a:rPr lang="en-US" sz="2400" dirty="0"/>
              <a:t>the wife serves her husband and gives herself to him in a different but no less God-ordained way. </a:t>
            </a:r>
          </a:p>
        </p:txBody>
      </p:sp>
    </p:spTree>
    <p:extLst>
      <p:ext uri="{BB962C8B-B14F-4D97-AF65-F5344CB8AC3E}">
        <p14:creationId xmlns:p14="http://schemas.microsoft.com/office/powerpoint/2010/main" val="41254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078313"/>
          </a:xfrm>
          <a:prstGeom prst="rect">
            <a:avLst/>
          </a:prstGeom>
          <a:noFill/>
        </p:spPr>
        <p:txBody>
          <a:bodyPr wrap="square" rtlCol="0">
            <a:spAutoFit/>
          </a:bodyPr>
          <a:lstStyle/>
          <a:p>
            <a:r>
              <a:rPr lang="en-US" sz="3600" dirty="0" smtClean="0"/>
              <a:t>BREAK</a:t>
            </a:r>
          </a:p>
          <a:p>
            <a:endParaRPr lang="en-US" sz="3600" dirty="0" smtClean="0"/>
          </a:p>
          <a:p>
            <a:r>
              <a:rPr lang="en-US" sz="3600" dirty="0" smtClean="0"/>
              <a:t>“MALE AND FEMALE HE CREATED THEM”</a:t>
            </a:r>
          </a:p>
          <a:p>
            <a:endParaRPr lang="en-US" sz="3600" dirty="0"/>
          </a:p>
          <a:p>
            <a:r>
              <a:rPr lang="en-US" sz="3600" dirty="0" smtClean="0"/>
              <a:t>	June 7:  “God’s Design for Men and Women”</a:t>
            </a:r>
          </a:p>
          <a:p>
            <a:r>
              <a:rPr lang="en-US" sz="3600" dirty="0"/>
              <a:t>	</a:t>
            </a:r>
            <a:endParaRPr lang="en-US" sz="3600" dirty="0" smtClean="0"/>
          </a:p>
          <a:p>
            <a:r>
              <a:rPr lang="en-US" sz="3600" dirty="0"/>
              <a:t>	</a:t>
            </a:r>
            <a:r>
              <a:rPr lang="en-US" sz="3600" dirty="0" smtClean="0"/>
              <a:t>June 14: “Male and Female in Marriage”</a:t>
            </a:r>
          </a:p>
          <a:p>
            <a:endParaRPr lang="en-US" sz="3600" dirty="0"/>
          </a:p>
          <a:p>
            <a:r>
              <a:rPr lang="en-US" sz="3600" dirty="0" smtClean="0"/>
              <a:t>	June 28: Male and Female in the Church”</a:t>
            </a:r>
            <a:endParaRPr lang="en-US" sz="3600" dirty="0"/>
          </a:p>
        </p:txBody>
      </p:sp>
    </p:spTree>
    <p:extLst>
      <p:ext uri="{BB962C8B-B14F-4D97-AF65-F5344CB8AC3E}">
        <p14:creationId xmlns:p14="http://schemas.microsoft.com/office/powerpoint/2010/main" val="17896448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I cannot stress again how calm and compassionate, but also bold and biblical is Kevin DeYoung’s book </a:t>
            </a:r>
            <a:r>
              <a:rPr lang="en-US" sz="2400" i="1" dirty="0"/>
              <a:t>Men and Women in the Church: A Short, Biblical, Practical Introduction</a:t>
            </a:r>
            <a:r>
              <a:rPr lang="en-US" sz="2400" i="1" dirty="0" smtClean="0"/>
              <a:t>.</a:t>
            </a:r>
            <a:endParaRPr lang="en-US" sz="2400" dirty="0"/>
          </a:p>
        </p:txBody>
      </p:sp>
    </p:spTree>
    <p:extLst>
      <p:ext uri="{BB962C8B-B14F-4D97-AF65-F5344CB8AC3E}">
        <p14:creationId xmlns:p14="http://schemas.microsoft.com/office/powerpoint/2010/main" val="12567225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837528" cy="6868053"/>
          </a:xfrm>
          <a:prstGeom prst="rect">
            <a:avLst/>
          </a:prstGeom>
        </p:spPr>
      </p:pic>
      <p:pic>
        <p:nvPicPr>
          <p:cNvPr id="3" name="Picture 2"/>
          <p:cNvPicPr>
            <a:picLocks noChangeAspect="1"/>
          </p:cNvPicPr>
          <p:nvPr/>
        </p:nvPicPr>
        <p:blipFill>
          <a:blip r:embed="rId3"/>
          <a:stretch>
            <a:fillRect/>
          </a:stretch>
        </p:blipFill>
        <p:spPr>
          <a:xfrm>
            <a:off x="7670042" y="-14268"/>
            <a:ext cx="4521958" cy="6882321"/>
          </a:xfrm>
          <a:prstGeom prst="rect">
            <a:avLst/>
          </a:prstGeom>
        </p:spPr>
      </p:pic>
    </p:spTree>
    <p:extLst>
      <p:ext uri="{BB962C8B-B14F-4D97-AF65-F5344CB8AC3E}">
        <p14:creationId xmlns:p14="http://schemas.microsoft.com/office/powerpoint/2010/main" val="102813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And in the first chapter he offers no less than fifteen observations about manhood and womanhood from the opening chapters of Genesis. </a:t>
            </a:r>
            <a:endParaRPr lang="en-US" sz="2400" dirty="0" smtClean="0"/>
          </a:p>
          <a:p>
            <a:r>
              <a:rPr lang="en-US" sz="2400" dirty="0"/>
              <a:t>	</a:t>
            </a:r>
            <a:r>
              <a:rPr lang="en-US" sz="2400" dirty="0" smtClean="0"/>
              <a:t>I’m </a:t>
            </a:r>
            <a:r>
              <a:rPr lang="en-US" sz="2400" dirty="0"/>
              <a:t>going to simply list them with </a:t>
            </a:r>
            <a:r>
              <a:rPr lang="en-US" sz="2400" dirty="0" smtClean="0"/>
              <a:t>minimal comment, </a:t>
            </a:r>
            <a:r>
              <a:rPr lang="en-US" sz="2400" dirty="0"/>
              <a:t>and maybe he can help me climb out of the hole I have dug for myself. </a:t>
            </a:r>
          </a:p>
        </p:txBody>
      </p:sp>
    </p:spTree>
    <p:extLst>
      <p:ext uri="{BB962C8B-B14F-4D97-AF65-F5344CB8AC3E}">
        <p14:creationId xmlns:p14="http://schemas.microsoft.com/office/powerpoint/2010/main" val="21256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1. “First, the man and the woman were both created in the image of God.” This is explicitly stated in Scripture. So our status before God as men and women both created in God’s image is one of essential equality.</a:t>
            </a:r>
          </a:p>
          <a:p>
            <a:r>
              <a:rPr lang="en-US" sz="2400" dirty="0"/>
              <a:t> </a:t>
            </a:r>
          </a:p>
          <a:p>
            <a:r>
              <a:rPr lang="en-US" sz="2400" dirty="0"/>
              <a:t>2. “Second, man has both singularity and plurality.” Humans are humans. All humans are human. But every human is either male or female. </a:t>
            </a:r>
            <a:endParaRPr lang="en-US" sz="2400" dirty="0" smtClean="0"/>
          </a:p>
          <a:p>
            <a:r>
              <a:rPr lang="en-US" sz="2400" dirty="0"/>
              <a:t>	</a:t>
            </a:r>
            <a:r>
              <a:rPr lang="en-US" sz="2400" dirty="0" smtClean="0"/>
              <a:t>“</a:t>
            </a:r>
            <a:r>
              <a:rPr lang="en-US" sz="2400" dirty="0"/>
              <a:t>The way the creation account spells out sexual difference is so obvious that we can miss its importance.” This is the only identity marker of differentiation that God mentions in this context.</a:t>
            </a:r>
          </a:p>
          <a:p>
            <a:r>
              <a:rPr lang="en-US" sz="2400" dirty="0"/>
              <a:t> </a:t>
            </a:r>
          </a:p>
        </p:txBody>
      </p:sp>
    </p:spTree>
    <p:extLst>
      <p:ext uri="{BB962C8B-B14F-4D97-AF65-F5344CB8AC3E}">
        <p14:creationId xmlns:p14="http://schemas.microsoft.com/office/powerpoint/2010/main" val="349395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3. “Third, the man and the woman were given joint rule over creation. Together they were to fill the earth and subdue it.”</a:t>
            </a:r>
          </a:p>
          <a:p>
            <a:r>
              <a:rPr lang="en-US" sz="2400" dirty="0"/>
              <a:t> </a:t>
            </a:r>
          </a:p>
          <a:p>
            <a:r>
              <a:rPr lang="en-US" sz="2400" dirty="0"/>
              <a:t>4. “Fourth, within this joint rule, the man and woman were given different tasks and created in different realms.” </a:t>
            </a:r>
            <a:endParaRPr lang="en-US" sz="2400" dirty="0" smtClean="0"/>
          </a:p>
          <a:p>
            <a:r>
              <a:rPr lang="en-US" sz="2400" dirty="0"/>
              <a:t>	</a:t>
            </a:r>
            <a:r>
              <a:rPr lang="en-US" sz="2400" dirty="0" smtClean="0"/>
              <a:t>Basically</a:t>
            </a:r>
            <a:r>
              <a:rPr lang="en-US" sz="2400" dirty="0"/>
              <a:t>, the man was created out of the garden and placed into the garden to guard and protect it. Eve was created in the garden itself. </a:t>
            </a:r>
            <a:endParaRPr lang="en-US" sz="2400" dirty="0" smtClean="0"/>
          </a:p>
          <a:p>
            <a:r>
              <a:rPr lang="en-US" sz="2400" dirty="0"/>
              <a:t>	</a:t>
            </a:r>
            <a:r>
              <a:rPr lang="en-US" sz="2400" dirty="0" smtClean="0"/>
              <a:t>“</a:t>
            </a:r>
            <a:r>
              <a:rPr lang="en-US" sz="2400" dirty="0"/>
              <a:t>The creation </a:t>
            </a:r>
            <a:r>
              <a:rPr lang="en-US" sz="2400" dirty="0" smtClean="0"/>
              <a:t>mandate—filling </a:t>
            </a:r>
            <a:r>
              <a:rPr lang="en-US" sz="2400" dirty="0"/>
              <a:t>the earth and subduing it—applies to both sexes, but asymmetrically</a:t>
            </a:r>
            <a:r>
              <a:rPr lang="en-US" sz="2400" dirty="0" smtClean="0"/>
              <a:t>. The </a:t>
            </a:r>
            <a:r>
              <a:rPr lang="en-US" sz="2400" dirty="0"/>
              <a:t>man, endowed with greater biological strength, is fitted especially for tilling the soil and taming the garden, while the woman, possessing within her the capacity to cultivate new life, is fitted especially for filling the earth and tending to the communal aspects of the garden.”</a:t>
            </a:r>
          </a:p>
        </p:txBody>
      </p:sp>
    </p:spTree>
    <p:extLst>
      <p:ext uri="{BB962C8B-B14F-4D97-AF65-F5344CB8AC3E}">
        <p14:creationId xmlns:p14="http://schemas.microsoft.com/office/powerpoint/2010/main" val="186094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5. “Fifth, man was given the priest-like task of maintaining the holiness of the garden.” The one explicit command was given to him alone. So the man was responsible for declaring and guarding God’s command, upholding his moral boundaries. </a:t>
            </a:r>
          </a:p>
          <a:p>
            <a:r>
              <a:rPr lang="en-US" sz="2400" dirty="0"/>
              <a:t> </a:t>
            </a:r>
          </a:p>
          <a:p>
            <a:r>
              <a:rPr lang="en-US" sz="2400" dirty="0"/>
              <a:t>6. “Sixth, the man was created before the woman.” This may not seem important, for lions and tiger and bears </a:t>
            </a:r>
            <a:r>
              <a:rPr lang="en-US" sz="2400" dirty="0" smtClean="0"/>
              <a:t>(and worms) </a:t>
            </a:r>
            <a:r>
              <a:rPr lang="en-US" sz="2400" dirty="0"/>
              <a:t>were created before the man. </a:t>
            </a:r>
            <a:endParaRPr lang="en-US" sz="2400" dirty="0" smtClean="0"/>
          </a:p>
          <a:p>
            <a:r>
              <a:rPr lang="en-US" sz="2400" dirty="0"/>
              <a:t>	</a:t>
            </a:r>
            <a:r>
              <a:rPr lang="en-US" sz="2400" dirty="0" smtClean="0"/>
              <a:t>But </a:t>
            </a:r>
            <a:r>
              <a:rPr lang="en-US" sz="2400" dirty="0"/>
              <a:t>the Apostle Paul points to this as grounds for his command in 1 Timothy 2:11-13: </a:t>
            </a:r>
            <a:r>
              <a:rPr lang="en-US" sz="2400" i="1" dirty="0"/>
              <a:t>“</a:t>
            </a:r>
            <a:r>
              <a:rPr lang="en-US" sz="2400" i="1" baseline="30000" dirty="0"/>
              <a:t>1</a:t>
            </a:r>
            <a:r>
              <a:rPr lang="en-US" sz="2400" i="1" dirty="0"/>
              <a:t> Let a woman learn quietly with all submissiveness. </a:t>
            </a:r>
            <a:r>
              <a:rPr lang="en-US" sz="2400" i="1" baseline="30000" dirty="0"/>
              <a:t>12</a:t>
            </a:r>
            <a:r>
              <a:rPr lang="en-US" sz="2400" i="1" dirty="0"/>
              <a:t> I do not permit a woman to teach or to exercise authority over a man; rather, she is to remain quiet. </a:t>
            </a:r>
            <a:r>
              <a:rPr lang="en-US" sz="2400" i="1" baseline="30000" dirty="0"/>
              <a:t>13</a:t>
            </a:r>
            <a:r>
              <a:rPr lang="en-US" sz="2400" i="1" dirty="0"/>
              <a:t> For Adam was formed first, then Eve….”</a:t>
            </a:r>
            <a:r>
              <a:rPr lang="en-US" sz="2400" dirty="0"/>
              <a:t> </a:t>
            </a:r>
            <a:r>
              <a:rPr lang="en-US" sz="2400" dirty="0" smtClean="0"/>
              <a:t>(Notice </a:t>
            </a:r>
            <a:r>
              <a:rPr lang="en-US" sz="2400" dirty="0"/>
              <a:t>the reason</a:t>
            </a:r>
            <a:r>
              <a:rPr lang="en-US" sz="2400" dirty="0" smtClean="0"/>
              <a:t>.) </a:t>
            </a:r>
          </a:p>
          <a:p>
            <a:r>
              <a:rPr lang="en-US" sz="2400" dirty="0"/>
              <a:t>	</a:t>
            </a:r>
            <a:r>
              <a:rPr lang="en-US" sz="2400" dirty="0" smtClean="0"/>
              <a:t>Adam </a:t>
            </a:r>
            <a:r>
              <a:rPr lang="en-US" sz="2400" dirty="0"/>
              <a:t>was made first, implying a greater responsibility. </a:t>
            </a:r>
          </a:p>
        </p:txBody>
      </p:sp>
    </p:spTree>
    <p:extLst>
      <p:ext uri="{BB962C8B-B14F-4D97-AF65-F5344CB8AC3E}">
        <p14:creationId xmlns:p14="http://schemas.microsoft.com/office/powerpoint/2010/main" val="243517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7. “Seventh, the woman was given as a helper to the man.” This does not in any way diminish her value, for often God himself is called our </a:t>
            </a:r>
            <a:r>
              <a:rPr lang="en-US" sz="2400" dirty="0" smtClean="0"/>
              <a:t>“helper” </a:t>
            </a:r>
            <a:r>
              <a:rPr lang="en-US" sz="2400" dirty="0"/>
              <a:t>(same </a:t>
            </a:r>
            <a:r>
              <a:rPr lang="en-US" sz="2400" dirty="0" smtClean="0"/>
              <a:t>word in the Hebrew </a:t>
            </a:r>
            <a:r>
              <a:rPr lang="en-US" sz="2400" i="1" dirty="0" smtClean="0"/>
              <a:t>“</a:t>
            </a:r>
            <a:r>
              <a:rPr lang="en-US" sz="2400" i="1" dirty="0" err="1" smtClean="0"/>
              <a:t>ezer</a:t>
            </a:r>
            <a:r>
              <a:rPr lang="en-US" sz="2400" i="1" dirty="0" smtClean="0"/>
              <a:t>”).</a:t>
            </a:r>
            <a:r>
              <a:rPr lang="en-US" sz="2400" dirty="0" smtClean="0"/>
              <a:t> </a:t>
            </a:r>
            <a:r>
              <a:rPr lang="en-US" sz="2400" dirty="0"/>
              <a:t>It is a functional word. Adam had been given a task, the creation mandate. But he could not fill and subdue the earth by himself, and so Eve was given as his helper. </a:t>
            </a:r>
          </a:p>
          <a:p>
            <a:r>
              <a:rPr lang="en-US" sz="2400" dirty="0"/>
              <a:t>	“Eve was created </a:t>
            </a:r>
            <a:r>
              <a:rPr lang="en-US" sz="2400" i="1" dirty="0"/>
              <a:t>from</a:t>
            </a:r>
            <a:r>
              <a:rPr lang="en-US" sz="2400" dirty="0"/>
              <a:t> man (Gen. 2:22)—equal in worth—and she was also created </a:t>
            </a:r>
            <a:r>
              <a:rPr lang="en-US" sz="2400" i="1" dirty="0"/>
              <a:t>for </a:t>
            </a:r>
            <a:r>
              <a:rPr lang="en-US" sz="2400" dirty="0"/>
              <a:t>man (2:20)—different in function.</a:t>
            </a:r>
          </a:p>
          <a:p>
            <a:r>
              <a:rPr lang="en-US" sz="2400" dirty="0"/>
              <a:t> </a:t>
            </a:r>
          </a:p>
          <a:p>
            <a:r>
              <a:rPr lang="en-US" sz="2400" dirty="0"/>
              <a:t>8. “Eighth, the man was given the responsibility for naming every living creature.” He was given this task and apparently accomplished it </a:t>
            </a:r>
            <a:r>
              <a:rPr lang="en-US" sz="2400" i="1" dirty="0"/>
              <a:t>before </a:t>
            </a:r>
            <a:r>
              <a:rPr lang="en-US" sz="2400" dirty="0"/>
              <a:t>the creation of the woman. </a:t>
            </a:r>
            <a:endParaRPr lang="en-US" sz="2400" dirty="0" smtClean="0"/>
          </a:p>
          <a:p>
            <a:r>
              <a:rPr lang="en-US" sz="2400" dirty="0"/>
              <a:t>	</a:t>
            </a:r>
            <a:r>
              <a:rPr lang="en-US" sz="2400" dirty="0" smtClean="0"/>
              <a:t>And </a:t>
            </a:r>
            <a:r>
              <a:rPr lang="en-US" sz="2400" dirty="0"/>
              <a:t>twice, Adam names the woman. This is telling. “In receiving their names from Adam, the rest of the living creatures, including the woman, benefit from the man’s creative cultivation and authority.” </a:t>
            </a:r>
          </a:p>
        </p:txBody>
      </p:sp>
    </p:spTree>
    <p:extLst>
      <p:ext uri="{BB962C8B-B14F-4D97-AF65-F5344CB8AC3E}">
        <p14:creationId xmlns:p14="http://schemas.microsoft.com/office/powerpoint/2010/main" val="9766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14802231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370975"/>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9. “Ninth, the man and the woman were created in different ways.” The man God made from the ground, the woman from man’s side. </a:t>
            </a:r>
            <a:endParaRPr lang="en-US" sz="2400" dirty="0" smtClean="0"/>
          </a:p>
          <a:p>
            <a:r>
              <a:rPr lang="en-US" sz="2400" dirty="0"/>
              <a:t>	</a:t>
            </a:r>
            <a:r>
              <a:rPr lang="en-US" sz="2400" dirty="0" smtClean="0"/>
              <a:t>“</a:t>
            </a:r>
            <a:r>
              <a:rPr lang="en-US" sz="2400" dirty="0"/>
              <a:t>Not surprisingly, the man is tasked with tending to the health and vitality of the ground from which he came, while the woman is tasked with helping the man from whom she came.” Equal in their being and dignity, but different in function.</a:t>
            </a:r>
          </a:p>
          <a:p>
            <a:r>
              <a:rPr lang="en-US" sz="2400" dirty="0"/>
              <a:t> </a:t>
            </a:r>
          </a:p>
          <a:p>
            <a:r>
              <a:rPr lang="en-US" sz="2400" dirty="0"/>
              <a:t>10. “Tenth, the names ‘man’ and ‘wo</a:t>
            </a:r>
            <a:r>
              <a:rPr lang="en-US" sz="2400" u="sng" dirty="0"/>
              <a:t>man</a:t>
            </a:r>
            <a:r>
              <a:rPr lang="en-US" sz="2400" dirty="0"/>
              <a:t>’ suggest interdependence. In the Hebrew “man” is “</a:t>
            </a:r>
            <a:r>
              <a:rPr lang="en-US" sz="2400" dirty="0" err="1"/>
              <a:t>ish</a:t>
            </a:r>
            <a:r>
              <a:rPr lang="en-US" sz="2400" dirty="0"/>
              <a:t>” and “woman” is “</a:t>
            </a:r>
            <a:r>
              <a:rPr lang="en-US" sz="2400" dirty="0" err="1"/>
              <a:t>ishah</a:t>
            </a:r>
            <a:r>
              <a:rPr lang="en-US" sz="2400" dirty="0"/>
              <a:t>.” It’s not true in all languages, but the interconnection is seen in English as “man” and “wo</a:t>
            </a:r>
            <a:r>
              <a:rPr lang="en-US" sz="2400" u="sng" dirty="0"/>
              <a:t>man</a:t>
            </a:r>
            <a:r>
              <a:rPr lang="en-US" sz="2400" dirty="0"/>
              <a:t>.” </a:t>
            </a:r>
            <a:endParaRPr lang="en-US" sz="2400" dirty="0" smtClean="0"/>
          </a:p>
          <a:p>
            <a:r>
              <a:rPr lang="en-US" sz="2400" dirty="0"/>
              <a:t>	</a:t>
            </a:r>
            <a:r>
              <a:rPr lang="en-US" sz="2400" dirty="0" smtClean="0"/>
              <a:t>This </a:t>
            </a:r>
            <a:r>
              <a:rPr lang="en-US" sz="2400" dirty="0"/>
              <a:t>connection is deliberately blurred by the new, feminist spellings of “woman” to “</a:t>
            </a:r>
            <a:r>
              <a:rPr lang="en-US" sz="2400" dirty="0" err="1"/>
              <a:t>womxn</a:t>
            </a:r>
            <a:r>
              <a:rPr lang="en-US" sz="2400" dirty="0"/>
              <a:t>” and “women” to “</a:t>
            </a:r>
            <a:r>
              <a:rPr lang="en-US" sz="2400" dirty="0" err="1"/>
              <a:t>womyn</a:t>
            </a:r>
            <a:r>
              <a:rPr lang="en-US" sz="2400" dirty="0"/>
              <a:t>.” The Apostle Paul makes this interconnection explicit in 1 Corinthians 11:11-12: “</a:t>
            </a:r>
            <a:r>
              <a:rPr lang="en-US" sz="2400" i="1" baseline="30000" dirty="0"/>
              <a:t>11</a:t>
            </a:r>
            <a:r>
              <a:rPr lang="en-US" sz="2400" i="1" dirty="0"/>
              <a:t> Nevertheless, in the Lord woman is not independent of man nor man of woman; </a:t>
            </a:r>
            <a:r>
              <a:rPr lang="en-US" sz="2400" i="1" baseline="30000" dirty="0"/>
              <a:t>12</a:t>
            </a:r>
            <a:r>
              <a:rPr lang="en-US" sz="2400" i="1" dirty="0"/>
              <a:t> for as woman was made from man, so man is now born of woman. And all things are from God.”</a:t>
            </a:r>
            <a:r>
              <a:rPr lang="en-US" sz="2400" dirty="0"/>
              <a:t/>
            </a:r>
            <a:br>
              <a:rPr lang="en-US" sz="2400" dirty="0"/>
            </a:br>
            <a:endParaRPr lang="en-US" sz="2400" dirty="0"/>
          </a:p>
        </p:txBody>
      </p:sp>
    </p:spTree>
    <p:extLst>
      <p:ext uri="{BB962C8B-B14F-4D97-AF65-F5344CB8AC3E}">
        <p14:creationId xmlns:p14="http://schemas.microsoft.com/office/powerpoint/2010/main" val="341826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11. “Eleventh, in marriage, the man leaves his family and holds fast to his wife.” We might naturally think that man would be in the lead and that the woman would give up her family and join with the husbands. </a:t>
            </a:r>
            <a:endParaRPr lang="en-US" sz="2400" dirty="0" smtClean="0"/>
          </a:p>
          <a:p>
            <a:r>
              <a:rPr lang="en-US" sz="2400" dirty="0"/>
              <a:t>	</a:t>
            </a:r>
            <a:r>
              <a:rPr lang="en-US" sz="2400" dirty="0" smtClean="0"/>
              <a:t>“</a:t>
            </a:r>
            <a:r>
              <a:rPr lang="en-US" sz="2400" dirty="0"/>
              <a:t>This makes sense when we realize that the sexual differentiation is not about first place and second place, but about natural order and design. The inner world of the garden, radiating out from the family, is shaped by the help and nurture of the woman.” </a:t>
            </a:r>
            <a:endParaRPr lang="en-US" sz="2400" dirty="0" smtClean="0"/>
          </a:p>
          <a:p>
            <a:r>
              <a:rPr lang="en-US" sz="2400" dirty="0"/>
              <a:t>	</a:t>
            </a:r>
            <a:r>
              <a:rPr lang="en-US" sz="2400" dirty="0" smtClean="0"/>
              <a:t>Kevin </a:t>
            </a:r>
            <a:r>
              <a:rPr lang="en-US" sz="2400" dirty="0"/>
              <a:t>also points out that in general, the woman keeps closer contact with her family than does the man.</a:t>
            </a:r>
          </a:p>
        </p:txBody>
      </p:sp>
    </p:spTree>
    <p:extLst>
      <p:ext uri="{BB962C8B-B14F-4D97-AF65-F5344CB8AC3E}">
        <p14:creationId xmlns:p14="http://schemas.microsoft.com/office/powerpoint/2010/main" val="30129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12. “Twelfth, the two came from one flesh and became one flesh.” So the “one flesh” union is essential to marriage. </a:t>
            </a:r>
            <a:endParaRPr lang="en-US" sz="2400" dirty="0" smtClean="0"/>
          </a:p>
          <a:p>
            <a:r>
              <a:rPr lang="en-US" sz="2400" dirty="0"/>
              <a:t>	</a:t>
            </a:r>
            <a:r>
              <a:rPr lang="en-US" sz="2400" dirty="0" smtClean="0"/>
              <a:t>This </a:t>
            </a:r>
            <a:r>
              <a:rPr lang="en-US" sz="2400" dirty="0"/>
              <a:t>I point out to my ethics students when discussing the oxymoron of “gay marriage." Marriage already has a definition that includes vows and sexual intercourse, the “one flesh” union. Sorry, but that’s biologically impossible for same-sex unions. </a:t>
            </a:r>
          </a:p>
          <a:p>
            <a:r>
              <a:rPr lang="en-US" sz="2400" dirty="0"/>
              <a:t>	“Marriage must be, and can only be, between a man and a woman, because marriage is not just the union of two persons but of the re-union of the complimentary pair</a:t>
            </a:r>
            <a:r>
              <a:rPr lang="en-US" sz="2400" dirty="0" smtClean="0"/>
              <a:t>.”</a:t>
            </a:r>
          </a:p>
          <a:p>
            <a:r>
              <a:rPr lang="en-US" sz="2400" dirty="0"/>
              <a:t>	</a:t>
            </a:r>
            <a:r>
              <a:rPr lang="en-US" sz="2400" dirty="0" smtClean="0"/>
              <a:t>Kevin </a:t>
            </a:r>
            <a:r>
              <a:rPr lang="en-US" sz="2400" dirty="0"/>
              <a:t>DeYoung quotes John Calvin: “’Something was taken from Adam in order that he might embrace, with greater benevolence, a part of himself.’ Adam may have lost a rib, but he gained a far richer reward, ‘since he obtained a faithful associate of life; for he now saw himself, who had before been imperfect, rendered complete in his wife.” </a:t>
            </a:r>
          </a:p>
        </p:txBody>
      </p:sp>
    </p:spTree>
    <p:extLst>
      <p:ext uri="{BB962C8B-B14F-4D97-AF65-F5344CB8AC3E}">
        <p14:creationId xmlns:p14="http://schemas.microsoft.com/office/powerpoint/2010/main" val="298869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13. “Thirteenth, Adam is reckoned as the head and representative of the couple.” </a:t>
            </a:r>
            <a:endParaRPr lang="en-US" sz="2400" dirty="0" smtClean="0"/>
          </a:p>
          <a:p>
            <a:r>
              <a:rPr lang="en-US" sz="2400" dirty="0"/>
              <a:t>	</a:t>
            </a:r>
            <a:r>
              <a:rPr lang="en-US" sz="2400" dirty="0" smtClean="0"/>
              <a:t>Remember</a:t>
            </a:r>
            <a:r>
              <a:rPr lang="en-US" sz="2400" dirty="0"/>
              <a:t>, Adam alone was given the command. And after they fell, even though Eve initiated it, God confronted Adam first. God held Adam ultimately responsible. Paul makes this explicit in Romans 5:12: </a:t>
            </a:r>
            <a:r>
              <a:rPr lang="en-US" sz="2400" i="1" dirty="0"/>
              <a:t>“Therefore, just as sin came into the world through one man, and death through sin, and so death spread to all men because all sinned….”</a:t>
            </a:r>
            <a:endParaRPr lang="en-US" sz="2400" dirty="0"/>
          </a:p>
          <a:p>
            <a:r>
              <a:rPr lang="en-US" sz="2400" dirty="0"/>
              <a:t> </a:t>
            </a:r>
          </a:p>
          <a:p>
            <a:r>
              <a:rPr lang="en-US" sz="2400" dirty="0"/>
              <a:t>14. “Fourteenth, the man and the woman experience the curse of the fall in different ways, each in their fundamental area of responsibility.” </a:t>
            </a:r>
          </a:p>
          <a:p>
            <a:r>
              <a:rPr lang="en-US" sz="2400" dirty="0"/>
              <a:t>	Adam is to till the soil, but the soil will not cooperate with him or recognize his authority any longer. And Eve is to become the mother of the race, to “be fruitful and multiply.” But his will only be through pain and suffering.” (Ladies, moms, you can blame Eve for that one.)</a:t>
            </a:r>
          </a:p>
        </p:txBody>
      </p:sp>
    </p:spTree>
    <p:extLst>
      <p:ext uri="{BB962C8B-B14F-4D97-AF65-F5344CB8AC3E}">
        <p14:creationId xmlns:p14="http://schemas.microsoft.com/office/powerpoint/2010/main" val="98386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15. “Fifteenth, the relational wholeness between the man and the woman has been ruptured by the curse.” </a:t>
            </a:r>
            <a:endParaRPr lang="en-US" sz="2400" dirty="0" smtClean="0"/>
          </a:p>
          <a:p>
            <a:r>
              <a:rPr lang="en-US" sz="2400" dirty="0"/>
              <a:t>	</a:t>
            </a:r>
            <a:r>
              <a:rPr lang="en-US" sz="2400" dirty="0" smtClean="0"/>
              <a:t>And </a:t>
            </a:r>
            <a:r>
              <a:rPr lang="en-US" sz="2400" dirty="0"/>
              <a:t>now each refuses to treat the other according to his or her unique gift and calling. </a:t>
            </a:r>
            <a:endParaRPr lang="en-US" sz="2400" dirty="0" smtClean="0"/>
          </a:p>
          <a:p>
            <a:r>
              <a:rPr lang="en-US" sz="2400" dirty="0"/>
              <a:t>	</a:t>
            </a:r>
            <a:r>
              <a:rPr lang="en-US" sz="2400" dirty="0" smtClean="0"/>
              <a:t>The </a:t>
            </a:r>
            <a:r>
              <a:rPr lang="en-US" sz="2400" dirty="0"/>
              <a:t>man will naturally love himself first, and the woman will naturally respect herself first, as we have already seen. </a:t>
            </a:r>
          </a:p>
        </p:txBody>
      </p:sp>
    </p:spTree>
    <p:extLst>
      <p:ext uri="{BB962C8B-B14F-4D97-AF65-F5344CB8AC3E}">
        <p14:creationId xmlns:p14="http://schemas.microsoft.com/office/powerpoint/2010/main" val="130841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a:t>
            </a:r>
            <a:r>
              <a:rPr lang="en-US" sz="2400" dirty="0" smtClean="0"/>
              <a:t>KDY points </a:t>
            </a:r>
            <a:r>
              <a:rPr lang="en-US" sz="2400" dirty="0"/>
              <a:t>out that among these fifteen observations we do not find a lot of specific commands. Rather we find a host of “divine patterns and assumptions,” or “creative capacities for men and women, not ironclad constraints. </a:t>
            </a:r>
          </a:p>
          <a:p>
            <a:r>
              <a:rPr lang="en-US" sz="2400" dirty="0"/>
              <a:t>	The man’s capacities lead him to “naming, taming, dividing, and ruling,” while the woman’s primary calling is more in “filling, glorifying, generating, establishing communion, and bringing forth new life.” </a:t>
            </a:r>
          </a:p>
          <a:p>
            <a:r>
              <a:rPr lang="en-US" sz="2400" dirty="0"/>
              <a:t>	And he reminds us that God saw all that he had made, and “behold, it was very good.” </a:t>
            </a:r>
          </a:p>
        </p:txBody>
      </p:sp>
    </p:spTree>
    <p:extLst>
      <p:ext uri="{BB962C8B-B14F-4D97-AF65-F5344CB8AC3E}">
        <p14:creationId xmlns:p14="http://schemas.microsoft.com/office/powerpoint/2010/main" val="27401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THE ESSENTIAL MALE AND FEMALE</a:t>
            </a:r>
            <a:endParaRPr lang="en-US" sz="2400" dirty="0"/>
          </a:p>
          <a:p>
            <a:r>
              <a:rPr lang="en-US" sz="2400" dirty="0"/>
              <a:t> </a:t>
            </a:r>
          </a:p>
          <a:p>
            <a:r>
              <a:rPr lang="en-US" sz="2400" dirty="0"/>
              <a:t>	So that leads us to ask if anything is essentially male or female. If we would be faced with the same question that was posed to Supreme Court nominee </a:t>
            </a:r>
            <a:r>
              <a:rPr lang="en-US" sz="2400" dirty="0" err="1"/>
              <a:t>Ketanji</a:t>
            </a:r>
            <a:r>
              <a:rPr lang="en-US" sz="2400" dirty="0"/>
              <a:t> Brown Jackson, “Can you define ‘woman’?” how would we answer? </a:t>
            </a:r>
          </a:p>
          <a:p>
            <a:r>
              <a:rPr lang="en-US" sz="2400" dirty="0"/>
              <a:t>	</a:t>
            </a:r>
            <a:r>
              <a:rPr lang="en-US" sz="2400" dirty="0" smtClean="0"/>
              <a:t>We should admit </a:t>
            </a:r>
            <a:r>
              <a:rPr lang="en-US" sz="2400" dirty="0"/>
              <a:t>that some aspects of male and female are relational, male </a:t>
            </a:r>
            <a:r>
              <a:rPr lang="en-US" sz="2400" b="1" i="1" u="sng" dirty="0"/>
              <a:t>as compared to </a:t>
            </a:r>
            <a:r>
              <a:rPr lang="en-US" sz="2400" dirty="0"/>
              <a:t>female</a:t>
            </a:r>
            <a:r>
              <a:rPr lang="en-US" sz="2400" dirty="0" smtClean="0"/>
              <a:t>.</a:t>
            </a:r>
          </a:p>
          <a:p>
            <a:r>
              <a:rPr lang="en-US" sz="2400" dirty="0"/>
              <a:t>	</a:t>
            </a:r>
            <a:r>
              <a:rPr lang="en-US" sz="2400" dirty="0" smtClean="0"/>
              <a:t> </a:t>
            </a:r>
            <a:r>
              <a:rPr lang="en-US" sz="2400" dirty="0"/>
              <a:t>If there is no </a:t>
            </a:r>
            <a:r>
              <a:rPr lang="en-US" sz="2400" dirty="0" smtClean="0"/>
              <a:t>male-female </a:t>
            </a:r>
            <a:r>
              <a:rPr lang="en-US" sz="2400" dirty="0"/>
              <a:t>interaction going on, some dynamics might drop out. </a:t>
            </a:r>
            <a:endParaRPr lang="en-US" sz="2400" dirty="0" smtClean="0"/>
          </a:p>
          <a:p>
            <a:r>
              <a:rPr lang="en-US" sz="2400" dirty="0"/>
              <a:t>	</a:t>
            </a:r>
            <a:r>
              <a:rPr lang="en-US" sz="2400" dirty="0" smtClean="0"/>
              <a:t>(Although </a:t>
            </a:r>
            <a:r>
              <a:rPr lang="en-US" sz="2400" dirty="0"/>
              <a:t>I would argue that an all girls school might look a bit different from an all boys school, unless you are in the former Soviet Union perhaps</a:t>
            </a:r>
            <a:r>
              <a:rPr lang="en-US" sz="2400" dirty="0" smtClean="0"/>
              <a:t>.) </a:t>
            </a:r>
          </a:p>
          <a:p>
            <a:r>
              <a:rPr lang="en-US" sz="2400" dirty="0"/>
              <a:t>	</a:t>
            </a:r>
            <a:r>
              <a:rPr lang="en-US" sz="2400" dirty="0" smtClean="0"/>
              <a:t>But </a:t>
            </a:r>
            <a:r>
              <a:rPr lang="en-US" sz="2400" dirty="0"/>
              <a:t>if a man is stranded alone on a desert island, does he still have to remember to put the toilet seat down? </a:t>
            </a:r>
          </a:p>
        </p:txBody>
      </p:sp>
    </p:spTree>
    <p:extLst>
      <p:ext uri="{BB962C8B-B14F-4D97-AF65-F5344CB8AC3E}">
        <p14:creationId xmlns:p14="http://schemas.microsoft.com/office/powerpoint/2010/main" val="23414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And yet the essential differences remain, and that’s why God made us male and </a:t>
            </a:r>
            <a:r>
              <a:rPr lang="en-US" sz="2400" dirty="0" smtClean="0"/>
              <a:t>female: equal, </a:t>
            </a:r>
            <a:r>
              <a:rPr lang="en-US" sz="2400" dirty="0"/>
              <a:t>alike, different, yet complimentary. </a:t>
            </a:r>
          </a:p>
          <a:p>
            <a:r>
              <a:rPr lang="en-US" sz="2400" dirty="0"/>
              <a:t>	I hinted last time that there are clearly some aspects of male and female that have been culturally constructed and are not really taught in </a:t>
            </a:r>
            <a:r>
              <a:rPr lang="en-US" sz="2400" dirty="0" smtClean="0"/>
              <a:t>Scripture</a:t>
            </a:r>
            <a:r>
              <a:rPr lang="en-US" sz="2400" dirty="0"/>
              <a:t>. </a:t>
            </a:r>
            <a:endParaRPr lang="en-US" sz="2400" dirty="0" smtClean="0"/>
          </a:p>
          <a:p>
            <a:r>
              <a:rPr lang="en-US" sz="2400" dirty="0"/>
              <a:t>	</a:t>
            </a:r>
            <a:r>
              <a:rPr lang="en-US" sz="2400" dirty="0" smtClean="0"/>
              <a:t>Esau </a:t>
            </a:r>
            <a:r>
              <a:rPr lang="en-US" sz="2400" dirty="0"/>
              <a:t>seemed to have been a “man’s man,” a </a:t>
            </a:r>
            <a:r>
              <a:rPr lang="en-US" sz="2400" dirty="0" smtClean="0"/>
              <a:t>“Grizzly Adams,” outdoorsman </a:t>
            </a:r>
            <a:r>
              <a:rPr lang="en-US" sz="2400" dirty="0"/>
              <a:t>type, the favorite of his father. </a:t>
            </a:r>
            <a:endParaRPr lang="en-US" sz="2400" dirty="0" smtClean="0"/>
          </a:p>
          <a:p>
            <a:r>
              <a:rPr lang="en-US" sz="2400" dirty="0"/>
              <a:t>	</a:t>
            </a:r>
            <a:r>
              <a:rPr lang="en-US" sz="2400" dirty="0" smtClean="0"/>
              <a:t>Jacob </a:t>
            </a:r>
            <a:r>
              <a:rPr lang="en-US" sz="2400" dirty="0"/>
              <a:t>seemed to be more of a mama’s boy</a:t>
            </a:r>
            <a:r>
              <a:rPr lang="en-US" sz="2400" dirty="0" smtClean="0"/>
              <a:t>, who </a:t>
            </a:r>
            <a:r>
              <a:rPr lang="en-US" sz="2400" dirty="0"/>
              <a:t>hung </a:t>
            </a:r>
            <a:r>
              <a:rPr lang="en-US" sz="2400" dirty="0" smtClean="0"/>
              <a:t>around </a:t>
            </a:r>
            <a:r>
              <a:rPr lang="en-US" sz="2400" dirty="0"/>
              <a:t>the kitchen a lot, a favorite of his mother’s. </a:t>
            </a:r>
            <a:endParaRPr lang="en-US" sz="2400" dirty="0" smtClean="0"/>
          </a:p>
          <a:p>
            <a:r>
              <a:rPr lang="en-US" sz="2400" dirty="0"/>
              <a:t>	</a:t>
            </a:r>
            <a:r>
              <a:rPr lang="en-US" sz="2400" dirty="0" smtClean="0"/>
              <a:t>Yet </a:t>
            </a:r>
            <a:r>
              <a:rPr lang="en-US" sz="2400" dirty="0"/>
              <a:t>Jacob essentially married four women at the same time and fathered twelve rambunctious sons, as well as at least one daughter, becoming the father of the nation of Israel. </a:t>
            </a:r>
            <a:endParaRPr lang="en-US" sz="2400" dirty="0" smtClean="0"/>
          </a:p>
          <a:p>
            <a:r>
              <a:rPr lang="en-US" sz="2400" dirty="0"/>
              <a:t>	</a:t>
            </a:r>
            <a:r>
              <a:rPr lang="en-US" sz="2400" dirty="0" smtClean="0"/>
              <a:t>Is it more “manly” to be an outdoorsman than to be a cook?</a:t>
            </a:r>
            <a:endParaRPr lang="en-US" sz="2400" dirty="0"/>
          </a:p>
        </p:txBody>
      </p:sp>
    </p:spTree>
    <p:extLst>
      <p:ext uri="{BB962C8B-B14F-4D97-AF65-F5344CB8AC3E}">
        <p14:creationId xmlns:p14="http://schemas.microsoft.com/office/powerpoint/2010/main" val="272558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I like to cook. </a:t>
            </a:r>
            <a:endParaRPr lang="en-US" sz="2400" dirty="0" smtClean="0"/>
          </a:p>
          <a:p>
            <a:r>
              <a:rPr lang="en-US" sz="2400" dirty="0"/>
              <a:t>	</a:t>
            </a:r>
            <a:r>
              <a:rPr lang="en-US" sz="2400" dirty="0" smtClean="0"/>
              <a:t>There</a:t>
            </a:r>
            <a:r>
              <a:rPr lang="en-US" sz="2400" dirty="0"/>
              <a:t>, I said it. </a:t>
            </a:r>
            <a:endParaRPr lang="en-US" sz="2400" dirty="0" smtClean="0"/>
          </a:p>
          <a:p>
            <a:r>
              <a:rPr lang="en-US" sz="2400" dirty="0"/>
              <a:t>	</a:t>
            </a:r>
            <a:r>
              <a:rPr lang="en-US" sz="2400" dirty="0" smtClean="0"/>
              <a:t>I’m </a:t>
            </a:r>
            <a:r>
              <a:rPr lang="en-US" sz="2400" dirty="0"/>
              <a:t>somewhat </a:t>
            </a:r>
            <a:r>
              <a:rPr lang="en-US" sz="2400" dirty="0" smtClean="0"/>
              <a:t>embarrassed </a:t>
            </a:r>
            <a:r>
              <a:rPr lang="en-US" sz="2400" dirty="0"/>
              <a:t>of the fact that I enjoy cooking, but </a:t>
            </a:r>
            <a:r>
              <a:rPr lang="en-US" sz="2400" dirty="0" smtClean="0"/>
              <a:t>it’s </a:t>
            </a:r>
            <a:r>
              <a:rPr lang="en-US" sz="2400" dirty="0"/>
              <a:t>mainly because I enjoy eating what I want to eat. </a:t>
            </a:r>
            <a:endParaRPr lang="en-US" sz="2400" dirty="0" smtClean="0"/>
          </a:p>
          <a:p>
            <a:r>
              <a:rPr lang="en-US" sz="2400" dirty="0"/>
              <a:t>	</a:t>
            </a:r>
            <a:r>
              <a:rPr lang="en-US" sz="2400" dirty="0" smtClean="0"/>
              <a:t>And, I have to admit that </a:t>
            </a:r>
            <a:r>
              <a:rPr lang="en-US" sz="2400" dirty="0"/>
              <a:t>it’s </a:t>
            </a:r>
            <a:r>
              <a:rPr lang="en-US" sz="2400" dirty="0" smtClean="0"/>
              <a:t>mainly indoor </a:t>
            </a:r>
            <a:r>
              <a:rPr lang="en-US" sz="2400" dirty="0"/>
              <a:t>cooking, not the manly </a:t>
            </a:r>
            <a:r>
              <a:rPr lang="en-US" sz="2400" dirty="0" smtClean="0"/>
              <a:t>“carve </a:t>
            </a:r>
            <a:r>
              <a:rPr lang="en-US" sz="2400" dirty="0"/>
              <a:t>a slab off the vicious animal you’ve just slain </a:t>
            </a:r>
            <a:r>
              <a:rPr lang="en-US" sz="2400" dirty="0" smtClean="0"/>
              <a:t>with your bare hands and </a:t>
            </a:r>
            <a:r>
              <a:rPr lang="en-US" sz="2400" dirty="0"/>
              <a:t>blacken it on a </a:t>
            </a:r>
            <a:r>
              <a:rPr lang="en-US" sz="2400" dirty="0" smtClean="0"/>
              <a:t>bonfire” </a:t>
            </a:r>
            <a:r>
              <a:rPr lang="en-US" sz="2400" dirty="0"/>
              <a:t>kind of cooking (although I have butchered whole hogs </a:t>
            </a:r>
            <a:r>
              <a:rPr lang="en-US" sz="2400" dirty="0" smtClean="0"/>
              <a:t>before, after shooting them in the head and cutting their throats with a butcher knife!). </a:t>
            </a:r>
            <a:endParaRPr lang="en-US" sz="2400" dirty="0"/>
          </a:p>
          <a:p>
            <a:r>
              <a:rPr lang="en-US" sz="2400" dirty="0"/>
              <a:t>	So some of the “traditional” roles for men and women are more “traditional” than they are biblical, and we need to be careful that we do not confuse the two. </a:t>
            </a:r>
          </a:p>
        </p:txBody>
      </p:sp>
    </p:spTree>
    <p:extLst>
      <p:ext uri="{BB962C8B-B14F-4D97-AF65-F5344CB8AC3E}">
        <p14:creationId xmlns:p14="http://schemas.microsoft.com/office/powerpoint/2010/main" val="33108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Now if you’re a bit squeamish, perhaps you will prefer Kevin DeYoung’s take </a:t>
            </a:r>
            <a:r>
              <a:rPr lang="en-US" sz="2400" dirty="0" smtClean="0"/>
              <a:t>on essential </a:t>
            </a:r>
            <a:r>
              <a:rPr lang="en-US" sz="2400" dirty="0"/>
              <a:t>manhood and womanhood to </a:t>
            </a:r>
            <a:r>
              <a:rPr lang="en-US" sz="2400" dirty="0" smtClean="0"/>
              <a:t>that of my </a:t>
            </a:r>
            <a:r>
              <a:rPr lang="en-US" sz="2400" dirty="0"/>
              <a:t>own, which I will share in a bit.</a:t>
            </a:r>
          </a:p>
          <a:p>
            <a:r>
              <a:rPr lang="en-US" sz="2400" dirty="0"/>
              <a:t>	</a:t>
            </a:r>
            <a:r>
              <a:rPr lang="en-US" sz="2400" dirty="0" smtClean="0"/>
              <a:t>KDY </a:t>
            </a:r>
            <a:r>
              <a:rPr lang="en-US" sz="2400" dirty="0"/>
              <a:t>points to the right kind of “strength” as the essential for men and the right kind of “beauty” as the essential for women. Who could disagree? “From this passage (1 Peter 3:1-7), I conclude that the crowning characteristic of a woman is true beauty and the crowing characteristic of a man is true strength</a:t>
            </a:r>
            <a:r>
              <a:rPr lang="en-US" sz="2400" dirty="0" smtClean="0"/>
              <a:t>.”</a:t>
            </a:r>
          </a:p>
          <a:p>
            <a:r>
              <a:rPr lang="en-US" sz="2400" dirty="0"/>
              <a:t>	Men are to display the right kind of strength toward their wives: “not frightening and domineering but honoring and understanding. Men were made to be strong, usually with bigger muscles and taller stature than women. That’s why the Bible associates strength with manliness</a:t>
            </a:r>
            <a:r>
              <a:rPr lang="en-US" sz="2400" dirty="0" smtClean="0"/>
              <a:t>….”</a:t>
            </a:r>
            <a:endParaRPr lang="en-US" sz="2400" dirty="0"/>
          </a:p>
        </p:txBody>
      </p:sp>
    </p:spTree>
    <p:extLst>
      <p:ext uri="{BB962C8B-B14F-4D97-AF65-F5344CB8AC3E}">
        <p14:creationId xmlns:p14="http://schemas.microsoft.com/office/powerpoint/2010/main" val="360306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REVIEW</a:t>
            </a:r>
            <a:endParaRPr lang="en-US" sz="2400" dirty="0"/>
          </a:p>
          <a:p>
            <a:endParaRPr lang="en-US" sz="2400" dirty="0" smtClean="0"/>
          </a:p>
          <a:p>
            <a:r>
              <a:rPr lang="en-US" sz="2400" dirty="0"/>
              <a:t>NINE CREATION ORDINANCES FROM GENESIS 1-2</a:t>
            </a:r>
          </a:p>
          <a:p>
            <a:r>
              <a:rPr lang="en-US" sz="2400" dirty="0"/>
              <a:t> </a:t>
            </a:r>
          </a:p>
          <a:p>
            <a:r>
              <a:rPr lang="en-US" sz="2400" dirty="0"/>
              <a:t>1. The Creator-creature distinction</a:t>
            </a:r>
          </a:p>
          <a:p>
            <a:r>
              <a:rPr lang="en-US" sz="2400" dirty="0"/>
              <a:t>2. Human uniqueness or exceptionalism</a:t>
            </a:r>
          </a:p>
          <a:p>
            <a:r>
              <a:rPr lang="en-US" sz="2400" dirty="0"/>
              <a:t>3. The sanctity of human life</a:t>
            </a:r>
          </a:p>
          <a:p>
            <a:r>
              <a:rPr lang="en-US" sz="2400" dirty="0"/>
              <a:t>4. Gender: male and female</a:t>
            </a:r>
          </a:p>
          <a:p>
            <a:r>
              <a:rPr lang="en-US" sz="2400" dirty="0"/>
              <a:t>5. Marriage: one man, one woman</a:t>
            </a:r>
          </a:p>
          <a:p>
            <a:r>
              <a:rPr lang="en-US" sz="2400" dirty="0"/>
              <a:t>6. The blessing of work</a:t>
            </a:r>
          </a:p>
          <a:p>
            <a:r>
              <a:rPr lang="en-US" sz="2400" dirty="0"/>
              <a:t>7. Ownership of private property</a:t>
            </a:r>
          </a:p>
          <a:p>
            <a:r>
              <a:rPr lang="en-US" sz="2400" dirty="0"/>
              <a:t>8. God’s Law</a:t>
            </a:r>
          </a:p>
          <a:p>
            <a:r>
              <a:rPr lang="en-US" sz="2400" dirty="0"/>
              <a:t>9. Sabbath: six days labor, one day rest</a:t>
            </a:r>
          </a:p>
        </p:txBody>
      </p:sp>
    </p:spTree>
    <p:extLst>
      <p:ext uri="{BB962C8B-B14F-4D97-AF65-F5344CB8AC3E}">
        <p14:creationId xmlns:p14="http://schemas.microsoft.com/office/powerpoint/2010/main" val="215648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“Though not universally true, it is broadly true that most women pay at least some measure of attention to cultivating external beauty, from putting on makeup and fixing their hair to how they dress. This attention to beauty signifies something about the created order. Women are wired for beauty. The Bible appeals to that natural feminine impulse and warns women not to settle for any lesser beauty that the internal beauty of Christlikeness. Women are made for this type of beauty; it is their </a:t>
            </a:r>
            <a:r>
              <a:rPr lang="en-US" sz="2400" dirty="0" smtClean="0"/>
              <a:t>crowning </a:t>
            </a:r>
            <a:r>
              <a:rPr lang="en-US" sz="2400" dirty="0"/>
              <a:t>characteristic.</a:t>
            </a:r>
          </a:p>
        </p:txBody>
      </p:sp>
    </p:spTree>
    <p:extLst>
      <p:ext uri="{BB962C8B-B14F-4D97-AF65-F5344CB8AC3E}">
        <p14:creationId xmlns:p14="http://schemas.microsoft.com/office/powerpoint/2010/main" val="15749978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“Similarly, men are generally stronger, more interested in sports, more willing to indulge war movies, and more inclined to activities that involve competition and risk. The hours in front of the TV watching world-class athletes run and jump and swing and shoot and shove and tackle may be telling us something. We were wired for strength, for confidence in the face of risk. Tenderhearted, self-sacrificing, risk-taking strength is the crowning characteristic of men</a:t>
            </a:r>
            <a:r>
              <a:rPr lang="en-US" sz="2400" dirty="0" smtClean="0"/>
              <a:t>.”</a:t>
            </a:r>
            <a:endParaRPr lang="en-US" sz="2400" dirty="0"/>
          </a:p>
        </p:txBody>
      </p:sp>
    </p:spTree>
    <p:extLst>
      <p:ext uri="{BB962C8B-B14F-4D97-AF65-F5344CB8AC3E}">
        <p14:creationId xmlns:p14="http://schemas.microsoft.com/office/powerpoint/2010/main" val="25765369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Now I agree in principle, but I would put it in a way that is a bit more </a:t>
            </a:r>
            <a:r>
              <a:rPr lang="en-US" sz="2400" dirty="0" smtClean="0"/>
              <a:t>earthy. </a:t>
            </a:r>
          </a:p>
          <a:p>
            <a:r>
              <a:rPr lang="en-US" sz="2400" dirty="0"/>
              <a:t>	</a:t>
            </a:r>
            <a:r>
              <a:rPr lang="en-US" sz="2400" dirty="0" smtClean="0"/>
              <a:t>When </a:t>
            </a:r>
            <a:r>
              <a:rPr lang="en-US" sz="2400" dirty="0"/>
              <a:t>it comes to essential the aspects of being a man and a woman in marriage, I defer to </a:t>
            </a:r>
            <a:r>
              <a:rPr lang="en-US" sz="2400" dirty="0" smtClean="0"/>
              <a:t>biology (and also the Bible!). </a:t>
            </a:r>
          </a:p>
          <a:p>
            <a:r>
              <a:rPr lang="en-US" sz="2400" dirty="0"/>
              <a:t>	</a:t>
            </a:r>
            <a:r>
              <a:rPr lang="en-US" sz="2400" dirty="0" smtClean="0"/>
              <a:t>Remember</a:t>
            </a:r>
            <a:r>
              <a:rPr lang="en-US" sz="2400" dirty="0"/>
              <a:t>, that in order to be married, a man and a woman had to become “one flesh,” their unique, anatomical parts had to be joined together, with the possibility of creating new life? </a:t>
            </a:r>
            <a:endParaRPr lang="en-US" sz="2400" dirty="0" smtClean="0"/>
          </a:p>
          <a:p>
            <a:r>
              <a:rPr lang="en-US" sz="2400" dirty="0"/>
              <a:t>	</a:t>
            </a:r>
            <a:r>
              <a:rPr lang="en-US" sz="2400" dirty="0" smtClean="0"/>
              <a:t>PCA </a:t>
            </a:r>
            <a:r>
              <a:rPr lang="en-US" sz="2400" dirty="0"/>
              <a:t>Pastor Harry Reeder reports that he concludes every wedding with the same words, “</a:t>
            </a:r>
            <a:r>
              <a:rPr lang="en-US" sz="2400" b="1" i="1" dirty="0"/>
              <a:t>Upon the consummation of this union</a:t>
            </a:r>
            <a:r>
              <a:rPr lang="en-US" sz="2400" dirty="0"/>
              <a:t>, I pronounce you man and wife.” </a:t>
            </a:r>
            <a:endParaRPr lang="en-US" sz="2400" dirty="0" smtClean="0"/>
          </a:p>
          <a:p>
            <a:r>
              <a:rPr lang="en-US" sz="2400" dirty="0"/>
              <a:t>	</a:t>
            </a:r>
            <a:r>
              <a:rPr lang="en-US" sz="2400" dirty="0" smtClean="0"/>
              <a:t>I’m </a:t>
            </a:r>
            <a:r>
              <a:rPr lang="en-US" sz="2400" dirty="0"/>
              <a:t>not quite brave enough for that in the wedding service, but he’s absolutely right. God created us male and female, man and woman, I believe anatomically </a:t>
            </a:r>
            <a:r>
              <a:rPr lang="en-US" sz="2400" dirty="0" smtClean="0"/>
              <a:t>so, </a:t>
            </a:r>
            <a:r>
              <a:rPr lang="en-US" sz="2400" dirty="0"/>
              <a:t>in order to reveal something of the essential difference between a man and a woman. </a:t>
            </a:r>
          </a:p>
        </p:txBody>
      </p:sp>
    </p:spTree>
    <p:extLst>
      <p:ext uri="{BB962C8B-B14F-4D97-AF65-F5344CB8AC3E}">
        <p14:creationId xmlns:p14="http://schemas.microsoft.com/office/powerpoint/2010/main" val="36555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Both God’s general revelation in nature and God’s special revelation in Scripture teach us that to be masculine and feminine in marriage is really a matter of </a:t>
            </a:r>
            <a:r>
              <a:rPr lang="en-US" sz="2400" dirty="0" smtClean="0"/>
              <a:t>“penetration.” </a:t>
            </a:r>
            <a:r>
              <a:rPr lang="en-US" sz="2400" dirty="0"/>
              <a:t>Husbands desire to penetrate, and wives desire to be penetrated.</a:t>
            </a:r>
          </a:p>
          <a:p>
            <a:r>
              <a:rPr lang="en-US" sz="2400" dirty="0"/>
              <a:t>	</a:t>
            </a:r>
            <a:r>
              <a:rPr lang="en-US" sz="2400" dirty="0" smtClean="0"/>
              <a:t>Now lest you think I have just flipped out or gone off the rail, I call as my witness none other than Carl </a:t>
            </a:r>
            <a:r>
              <a:rPr lang="en-US" sz="2400" dirty="0" err="1" smtClean="0"/>
              <a:t>Trueman</a:t>
            </a:r>
            <a:r>
              <a:rPr lang="en-US" sz="2400" dirty="0" smtClean="0"/>
              <a:t>, author of the celebrated book </a:t>
            </a:r>
            <a:r>
              <a:rPr lang="en-US" sz="2400" i="1" dirty="0" smtClean="0"/>
              <a:t>The Rise and Triumph of he Modern Self</a:t>
            </a:r>
            <a:r>
              <a:rPr lang="en-US" sz="2400" dirty="0" smtClean="0"/>
              <a:t>. </a:t>
            </a:r>
          </a:p>
        </p:txBody>
      </p:sp>
    </p:spTree>
    <p:extLst>
      <p:ext uri="{BB962C8B-B14F-4D97-AF65-F5344CB8AC3E}">
        <p14:creationId xmlns:p14="http://schemas.microsoft.com/office/powerpoint/2010/main" val="80602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a:t>
            </a:r>
            <a:r>
              <a:rPr lang="en-US" sz="2400" dirty="0" smtClean="0"/>
              <a:t>In discussing the difference between male and female homosexuality, he quotes from an article by Adrienne Rich, “Compulsory Heterosexuality and Lesbian Experience” (p. 341) </a:t>
            </a:r>
          </a:p>
          <a:p>
            <a:r>
              <a:rPr lang="en-US" sz="2400" dirty="0"/>
              <a:t>	</a:t>
            </a:r>
            <a:r>
              <a:rPr lang="en-US" sz="2400" dirty="0" smtClean="0"/>
              <a:t>“For her (Rich), the two groups are distinguished by the form of sexual satisfaction that they favor. Though she is not explicit here, the underlying issue is that male homosexuality is focused on penetrative sex and genital orgasm. For the lesbian, sexual satisfaction is something different.” (p. 344)</a:t>
            </a:r>
          </a:p>
          <a:p>
            <a:r>
              <a:rPr lang="en-US" sz="2400" dirty="0"/>
              <a:t>	</a:t>
            </a:r>
            <a:r>
              <a:rPr lang="en-US" sz="2400" dirty="0" smtClean="0"/>
              <a:t>He cites another feminist study on the same page: “The section on sexuality was in part a vigorous critique of allowing male interests and categories to dominate discussion of female sexuality, particularly as related to the perceived violence of penetration.” (p. 344) </a:t>
            </a:r>
            <a:endParaRPr lang="en-US" sz="2400" dirty="0"/>
          </a:p>
        </p:txBody>
      </p:sp>
    </p:spTree>
    <p:extLst>
      <p:ext uri="{BB962C8B-B14F-4D97-AF65-F5344CB8AC3E}">
        <p14:creationId xmlns:p14="http://schemas.microsoft.com/office/powerpoint/2010/main" val="129324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Think back to that central passage on marriage from Ephesians 5. What did we discover there? That the Christian husband and wife are acting out the greater roles of Christ and his church. </a:t>
            </a:r>
          </a:p>
        </p:txBody>
      </p:sp>
    </p:spTree>
    <p:extLst>
      <p:ext uri="{BB962C8B-B14F-4D97-AF65-F5344CB8AC3E}">
        <p14:creationId xmlns:p14="http://schemas.microsoft.com/office/powerpoint/2010/main" val="25276115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HUSBANDS AND WIVES AS UNIQUELY MALE AND FEMALE</a:t>
            </a:r>
            <a:endParaRPr lang="en-US" sz="2400" dirty="0"/>
          </a:p>
          <a:p>
            <a:r>
              <a:rPr lang="en-US" sz="2400" dirty="0"/>
              <a:t> </a:t>
            </a:r>
          </a:p>
          <a:p>
            <a:r>
              <a:rPr lang="en-US" sz="2400" dirty="0"/>
              <a:t>	Christ is the </a:t>
            </a:r>
            <a:r>
              <a:rPr lang="en-US" sz="2400" dirty="0" smtClean="0"/>
              <a:t>“initiator” </a:t>
            </a:r>
            <a:r>
              <a:rPr lang="en-US" sz="2400" dirty="0"/>
              <a:t>while his bride, the church, is the </a:t>
            </a:r>
            <a:r>
              <a:rPr lang="en-US" sz="2400" dirty="0" smtClean="0"/>
              <a:t>“responder/receiver.” </a:t>
            </a:r>
          </a:p>
          <a:p>
            <a:r>
              <a:rPr lang="en-US" sz="2400" dirty="0"/>
              <a:t>	</a:t>
            </a:r>
            <a:r>
              <a:rPr lang="en-US" sz="2400" dirty="0" smtClean="0"/>
              <a:t>Christ </a:t>
            </a:r>
            <a:r>
              <a:rPr lang="en-US" sz="2400" dirty="0"/>
              <a:t>invades and infuses his church with life, with his indwelling Holy Spirit, the Lord and giver of life, and the church blossoms with </a:t>
            </a:r>
            <a:r>
              <a:rPr lang="en-US" sz="2400" dirty="0" smtClean="0"/>
              <a:t>beauty and fertility. </a:t>
            </a:r>
            <a:r>
              <a:rPr lang="en-US" sz="2400" dirty="0"/>
              <a:t>Christ, the husband, penetrates his bride, the church, and the result is an explosion of life. </a:t>
            </a:r>
            <a:endParaRPr lang="en-US" sz="2400" dirty="0" smtClean="0"/>
          </a:p>
          <a:p>
            <a:r>
              <a:rPr lang="en-US" sz="2400" dirty="0" smtClean="0"/>
              <a:t>	Paul </a:t>
            </a:r>
            <a:r>
              <a:rPr lang="en-US" sz="2400" dirty="0"/>
              <a:t>is talking here about the union achieved through penetration. He even alludes to the act of penetration between a husband and his wife in verse 31, quoting from Genesis 2: </a:t>
            </a:r>
            <a:r>
              <a:rPr lang="en-US" sz="2400" i="1" dirty="0"/>
              <a:t>“Therefore a man shall leave his father and mother and hold fast to his wife, and </a:t>
            </a:r>
            <a:r>
              <a:rPr lang="en-US" sz="2400" i="1" u="sng" dirty="0"/>
              <a:t>the two shall become one flesh</a:t>
            </a:r>
            <a:r>
              <a:rPr lang="en-US" sz="2400" i="1" dirty="0"/>
              <a:t>.”</a:t>
            </a:r>
            <a:endParaRPr lang="en-US" sz="2400" dirty="0"/>
          </a:p>
        </p:txBody>
      </p:sp>
    </p:spTree>
    <p:extLst>
      <p:ext uri="{BB962C8B-B14F-4D97-AF65-F5344CB8AC3E}">
        <p14:creationId xmlns:p14="http://schemas.microsoft.com/office/powerpoint/2010/main" val="41600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MALE AND FEMALE: MARRIAGE</a:t>
            </a:r>
          </a:p>
          <a:p>
            <a:r>
              <a:rPr lang="en-US" sz="2400" dirty="0"/>
              <a:t> </a:t>
            </a:r>
          </a:p>
          <a:p>
            <a:r>
              <a:rPr lang="en-US" sz="2400" dirty="0"/>
              <a:t>	Christian husband, you are to penetrate your wife, not just literally, but in every way, entering into her world and bringing good things to her. </a:t>
            </a:r>
            <a:endParaRPr lang="en-US" sz="2400" dirty="0" smtClean="0"/>
          </a:p>
          <a:p>
            <a:r>
              <a:rPr lang="en-US" sz="2400" dirty="0"/>
              <a:t>	</a:t>
            </a:r>
            <a:r>
              <a:rPr lang="en-US" sz="2400" dirty="0" smtClean="0"/>
              <a:t>As </a:t>
            </a:r>
            <a:r>
              <a:rPr lang="en-US" sz="2400" dirty="0"/>
              <a:t>her husband you are to be the </a:t>
            </a:r>
            <a:r>
              <a:rPr lang="en-US" sz="2400" u="sng" dirty="0"/>
              <a:t>progenitor</a:t>
            </a:r>
            <a:r>
              <a:rPr lang="en-US" sz="2400" dirty="0"/>
              <a:t>, injecting her with life, as Christ flooded the church with his Holy </a:t>
            </a:r>
            <a:r>
              <a:rPr lang="en-US" sz="2400" dirty="0" smtClean="0"/>
              <a:t>Spirit, the Lord and Giver of </a:t>
            </a:r>
            <a:r>
              <a:rPr lang="en-US" sz="2400" dirty="0"/>
              <a:t>life. </a:t>
            </a:r>
            <a:endParaRPr lang="en-US" sz="2400" dirty="0" smtClean="0"/>
          </a:p>
          <a:p>
            <a:r>
              <a:rPr lang="en-US" sz="2400" dirty="0"/>
              <a:t>	</a:t>
            </a:r>
            <a:r>
              <a:rPr lang="en-US" sz="2400" dirty="0" smtClean="0"/>
              <a:t>Husband</a:t>
            </a:r>
            <a:r>
              <a:rPr lang="en-US" sz="2400" dirty="0"/>
              <a:t>, you are to be her </a:t>
            </a:r>
            <a:r>
              <a:rPr lang="en-US" sz="2400" u="sng" dirty="0"/>
              <a:t>provider</a:t>
            </a:r>
            <a:r>
              <a:rPr lang="en-US" sz="2400" dirty="0"/>
              <a:t>, as Christ went out and secured our salvation for us. </a:t>
            </a:r>
            <a:endParaRPr lang="en-US" sz="2400" dirty="0" smtClean="0"/>
          </a:p>
          <a:p>
            <a:r>
              <a:rPr lang="en-US" sz="2400" dirty="0"/>
              <a:t>	</a:t>
            </a:r>
            <a:r>
              <a:rPr lang="en-US" sz="2400" dirty="0" smtClean="0"/>
              <a:t>And, </a:t>
            </a:r>
            <a:r>
              <a:rPr lang="en-US" sz="2400" dirty="0"/>
              <a:t>Husband, you are to be her </a:t>
            </a:r>
            <a:r>
              <a:rPr lang="en-US" sz="2400" u="sng" dirty="0"/>
              <a:t>protector</a:t>
            </a:r>
            <a:r>
              <a:rPr lang="en-US" sz="2400" dirty="0"/>
              <a:t>, as Christ went forth to slay the enemy and to prepare for us secure and everlasting dwellings.</a:t>
            </a:r>
          </a:p>
        </p:txBody>
      </p:sp>
    </p:spTree>
    <p:extLst>
      <p:ext uri="{BB962C8B-B14F-4D97-AF65-F5344CB8AC3E}">
        <p14:creationId xmlns:p14="http://schemas.microsoft.com/office/powerpoint/2010/main" val="57040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MALE AND FEMALE: MARRIAGE</a:t>
            </a:r>
          </a:p>
          <a:p>
            <a:r>
              <a:rPr lang="en-US" sz="2400" dirty="0"/>
              <a:t> </a:t>
            </a:r>
          </a:p>
          <a:p>
            <a:r>
              <a:rPr lang="en-US" sz="2400" dirty="0"/>
              <a:t>	Christian </a:t>
            </a:r>
            <a:r>
              <a:rPr lang="en-US" sz="2400" dirty="0" smtClean="0"/>
              <a:t>Wife</a:t>
            </a:r>
            <a:r>
              <a:rPr lang="en-US" sz="2400" dirty="0"/>
              <a:t>, you are to receive and respond to the good your husband brings into your life. </a:t>
            </a:r>
            <a:endParaRPr lang="en-US" sz="2400" dirty="0" smtClean="0"/>
          </a:p>
          <a:p>
            <a:r>
              <a:rPr lang="en-US" sz="2400" dirty="0"/>
              <a:t>	</a:t>
            </a:r>
            <a:r>
              <a:rPr lang="en-US" sz="2400" dirty="0" smtClean="0"/>
              <a:t>And </a:t>
            </a:r>
            <a:r>
              <a:rPr lang="en-US" sz="2400" dirty="0"/>
              <a:t>like the church, you must foster that life into </a:t>
            </a:r>
            <a:r>
              <a:rPr lang="en-US" sz="2400" u="sng" dirty="0"/>
              <a:t>fruitfulness</a:t>
            </a:r>
            <a:r>
              <a:rPr lang="en-US" sz="2400" dirty="0"/>
              <a:t>. </a:t>
            </a:r>
            <a:endParaRPr lang="en-US" sz="2400" dirty="0" smtClean="0"/>
          </a:p>
          <a:p>
            <a:r>
              <a:rPr lang="en-US" sz="2400" dirty="0"/>
              <a:t>	</a:t>
            </a:r>
            <a:r>
              <a:rPr lang="en-US" sz="2400" dirty="0" smtClean="0"/>
              <a:t>You </a:t>
            </a:r>
            <a:r>
              <a:rPr lang="en-US" sz="2400" dirty="0"/>
              <a:t>are to expand those good things into an environment of </a:t>
            </a:r>
            <a:r>
              <a:rPr lang="en-US" sz="2400" u="sng" dirty="0"/>
              <a:t>felicity</a:t>
            </a:r>
            <a:r>
              <a:rPr lang="en-US" sz="2400" dirty="0"/>
              <a:t>, of the peace of Christ ruling your </a:t>
            </a:r>
            <a:r>
              <a:rPr lang="en-US" sz="2400" dirty="0" smtClean="0"/>
              <a:t>home. </a:t>
            </a:r>
          </a:p>
          <a:p>
            <a:r>
              <a:rPr lang="en-US" sz="2400" dirty="0"/>
              <a:t>	</a:t>
            </a:r>
            <a:r>
              <a:rPr lang="en-US" sz="2400" dirty="0" smtClean="0"/>
              <a:t>Your home is to become a </a:t>
            </a:r>
            <a:r>
              <a:rPr lang="en-US" sz="2400" dirty="0"/>
              <a:t>place that is </a:t>
            </a:r>
            <a:r>
              <a:rPr lang="en-US" sz="2400" u="sng" dirty="0"/>
              <a:t>flourishing</a:t>
            </a:r>
            <a:r>
              <a:rPr lang="en-US" sz="2400" dirty="0"/>
              <a:t> and overflowing with life and contentment. </a:t>
            </a:r>
          </a:p>
        </p:txBody>
      </p:sp>
    </p:spTree>
    <p:extLst>
      <p:ext uri="{BB962C8B-B14F-4D97-AF65-F5344CB8AC3E}">
        <p14:creationId xmlns:p14="http://schemas.microsoft.com/office/powerpoint/2010/main" val="290650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MALE AND FEMALE: MARRIAGE</a:t>
            </a:r>
          </a:p>
          <a:p>
            <a:r>
              <a:rPr lang="en-US" sz="2400" dirty="0"/>
              <a:t> </a:t>
            </a:r>
          </a:p>
          <a:p>
            <a:r>
              <a:rPr lang="en-US" sz="2400" dirty="0"/>
              <a:t>	That’s the picture that we see expanded for us in Proverbs 31. </a:t>
            </a:r>
            <a:endParaRPr lang="en-US" sz="2400" dirty="0" smtClean="0"/>
          </a:p>
          <a:p>
            <a:r>
              <a:rPr lang="en-US" sz="2400" dirty="0"/>
              <a:t>	</a:t>
            </a:r>
            <a:r>
              <a:rPr lang="en-US" sz="2400" dirty="0" smtClean="0"/>
              <a:t>This </a:t>
            </a:r>
            <a:r>
              <a:rPr lang="en-US" sz="2400" dirty="0"/>
              <a:t>woman has been penetrated by her husband. </a:t>
            </a:r>
            <a:endParaRPr lang="en-US" sz="2400" dirty="0" smtClean="0"/>
          </a:p>
          <a:p>
            <a:r>
              <a:rPr lang="en-US" sz="2400" dirty="0"/>
              <a:t>	</a:t>
            </a:r>
            <a:r>
              <a:rPr lang="en-US" sz="2400" dirty="0" smtClean="0"/>
              <a:t>She </a:t>
            </a:r>
            <a:r>
              <a:rPr lang="en-US" sz="2400" dirty="0"/>
              <a:t>has taken the life infused into her and has worked diligently to generate a home that is filled with good and pleasant things, a home that is also braced against the hardships of adversity. </a:t>
            </a:r>
            <a:endParaRPr lang="en-US" sz="2400" dirty="0" smtClean="0"/>
          </a:p>
          <a:p>
            <a:r>
              <a:rPr lang="en-US" sz="2400" dirty="0"/>
              <a:t>	</a:t>
            </a:r>
            <a:r>
              <a:rPr lang="en-US" sz="2400" dirty="0" smtClean="0"/>
              <a:t>“</a:t>
            </a:r>
            <a:r>
              <a:rPr lang="en-US" sz="2400" i="1" baseline="30000" dirty="0"/>
              <a:t>28</a:t>
            </a:r>
            <a:r>
              <a:rPr lang="en-US" sz="2400" i="1" dirty="0"/>
              <a:t>Her children rise up and call her blessed; her husband also, and he praises her: </a:t>
            </a:r>
            <a:r>
              <a:rPr lang="en-US" sz="2400" i="1" baseline="30000" dirty="0"/>
              <a:t>29</a:t>
            </a:r>
            <a:r>
              <a:rPr lang="en-US" sz="2400" i="1" dirty="0"/>
              <a:t>“Many women have done excellently, but you surpass them all.” </a:t>
            </a:r>
            <a:r>
              <a:rPr lang="en-US" sz="2400" i="1" baseline="30000" dirty="0"/>
              <a:t>30</a:t>
            </a:r>
            <a:r>
              <a:rPr lang="en-US" sz="2400" i="1" dirty="0"/>
              <a:t>Charm is deceitful, and beauty is vain, but a woman who fears the LORD is to be praised. </a:t>
            </a:r>
            <a:r>
              <a:rPr lang="en-US" sz="2400" i="1" baseline="30000" dirty="0"/>
              <a:t>31</a:t>
            </a:r>
            <a:r>
              <a:rPr lang="en-US" sz="2400" i="1" dirty="0"/>
              <a:t>Give her of the fruit of her hands, and let her works praise her in the gates.</a:t>
            </a:r>
            <a:r>
              <a:rPr lang="en-US" sz="2400" dirty="0"/>
              <a:t>”</a:t>
            </a:r>
          </a:p>
        </p:txBody>
      </p:sp>
    </p:spTree>
    <p:extLst>
      <p:ext uri="{BB962C8B-B14F-4D97-AF65-F5344CB8AC3E}">
        <p14:creationId xmlns:p14="http://schemas.microsoft.com/office/powerpoint/2010/main" val="328602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REVIEW</a:t>
            </a:r>
            <a:endParaRPr lang="en-US" sz="2400" dirty="0"/>
          </a:p>
          <a:p>
            <a:endParaRPr lang="en-US" sz="2400" dirty="0" smtClean="0"/>
          </a:p>
          <a:p>
            <a:r>
              <a:rPr lang="en-US" sz="2400" dirty="0"/>
              <a:t>	And I suggested that all nine a</a:t>
            </a:r>
            <a:r>
              <a:rPr lang="en-US" sz="2400" dirty="0" smtClean="0"/>
              <a:t>re </a:t>
            </a:r>
            <a:r>
              <a:rPr lang="en-US" sz="2400" dirty="0"/>
              <a:t>under rather severe attack from the culture at large. </a:t>
            </a:r>
          </a:p>
          <a:p>
            <a:r>
              <a:rPr lang="en-US" sz="2400" dirty="0"/>
              <a:t>	Why do you think this is so?</a:t>
            </a:r>
          </a:p>
          <a:p>
            <a:r>
              <a:rPr lang="en-US" sz="2400" dirty="0"/>
              <a:t>	1. The primary reason is the rejection of God’s authority, God’s right to define us and to demand of us. So all of God’s ordinances must be rejected. </a:t>
            </a:r>
            <a:endParaRPr lang="en-US" sz="2400" dirty="0" smtClean="0"/>
          </a:p>
          <a:p>
            <a:r>
              <a:rPr lang="en-US" sz="2400" dirty="0"/>
              <a:t>	</a:t>
            </a:r>
            <a:r>
              <a:rPr lang="en-US" sz="2400" dirty="0" smtClean="0"/>
              <a:t>We </a:t>
            </a:r>
            <a:r>
              <a:rPr lang="en-US" sz="2400" dirty="0"/>
              <a:t>want to be our own authority in all things. God’s divine claim over us has been hated from Genesis 3 on. We are witnessing this on full display every day.  </a:t>
            </a:r>
          </a:p>
        </p:txBody>
      </p:sp>
    </p:spTree>
    <p:extLst>
      <p:ext uri="{BB962C8B-B14F-4D97-AF65-F5344CB8AC3E}">
        <p14:creationId xmlns:p14="http://schemas.microsoft.com/office/powerpoint/2010/main" val="210560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MALE AND FEMALE: MARRIAGE</a:t>
            </a:r>
          </a:p>
          <a:p>
            <a:r>
              <a:rPr lang="en-US" sz="2400" dirty="0"/>
              <a:t> </a:t>
            </a:r>
          </a:p>
          <a:p>
            <a:r>
              <a:rPr lang="en-US" sz="2400" dirty="0"/>
              <a:t>	I’ll give Kevin DeYoung the final thoughts:</a:t>
            </a:r>
          </a:p>
          <a:p>
            <a:r>
              <a:rPr lang="en-US" sz="2400" dirty="0"/>
              <a:t>	“What do we say then to our sons and daughters who ask, ‘Daddy and Mommy, what does it mean to be a man or a woman?’ Tell them they are made in the image of God and for union with Christ. And then tell your daughters that they should strive to be beautiful in the way that God wants them to be beautiful. And tell your sons to strive to be strong in the ways that God wants them to be strong</a:t>
            </a:r>
            <a:r>
              <a:rPr lang="en-US" sz="2400" dirty="0" smtClean="0"/>
              <a:t>.</a:t>
            </a:r>
            <a:endParaRPr lang="en-US" sz="2400" dirty="0"/>
          </a:p>
        </p:txBody>
      </p:sp>
    </p:spTree>
    <p:extLst>
      <p:ext uri="{BB962C8B-B14F-4D97-AF65-F5344CB8AC3E}">
        <p14:creationId xmlns:p14="http://schemas.microsoft.com/office/powerpoint/2010/main" val="194434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MALE AND FEMALE: MARRIAGE</a:t>
            </a:r>
          </a:p>
          <a:p>
            <a:r>
              <a:rPr lang="en-US" sz="2400" dirty="0"/>
              <a:t> </a:t>
            </a:r>
          </a:p>
          <a:p>
            <a:r>
              <a:rPr lang="en-US" sz="2400" dirty="0"/>
              <a:t>	“Yes, the cultural winds are blowing stiff and strong against the church on these issues. But the good news is that behind us lies a massive river of divine design in every human person. Ultimately, God’s created order cannot be reengineered by sinful human ingenuity. Manhood and womanhood will reassert themselves. The question is whether it will be healthy or unhealthy. God made us as men and women to act like men and women. The more we see in nature (partly) and in God’s word (mainly) what it means to be men and women, the better our marriages, our children, our churches, and our society will be.” (129)</a:t>
            </a:r>
          </a:p>
        </p:txBody>
      </p:sp>
    </p:spTree>
    <p:extLst>
      <p:ext uri="{BB962C8B-B14F-4D97-AF65-F5344CB8AC3E}">
        <p14:creationId xmlns:p14="http://schemas.microsoft.com/office/powerpoint/2010/main" val="35611833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078313"/>
          </a:xfrm>
          <a:prstGeom prst="rect">
            <a:avLst/>
          </a:prstGeom>
          <a:noFill/>
        </p:spPr>
        <p:txBody>
          <a:bodyPr wrap="square" rtlCol="0">
            <a:spAutoFit/>
          </a:bodyPr>
          <a:lstStyle/>
          <a:p>
            <a:r>
              <a:rPr lang="en-US" sz="3600" dirty="0" smtClean="0"/>
              <a:t>QUESTIONS?</a:t>
            </a:r>
          </a:p>
          <a:p>
            <a:endParaRPr lang="en-US" sz="3600" dirty="0" smtClean="0"/>
          </a:p>
          <a:p>
            <a:r>
              <a:rPr lang="en-US" sz="3600" dirty="0" smtClean="0"/>
              <a:t>“MALE AND FEMALE HE CREATED THEM”</a:t>
            </a:r>
          </a:p>
          <a:p>
            <a:endParaRPr lang="en-US" sz="3600" dirty="0"/>
          </a:p>
          <a:p>
            <a:r>
              <a:rPr lang="en-US" sz="3600" dirty="0" smtClean="0"/>
              <a:t>	June 7:  “God’s Design for Men and Women”</a:t>
            </a:r>
          </a:p>
          <a:p>
            <a:r>
              <a:rPr lang="en-US" sz="3600" dirty="0"/>
              <a:t>	</a:t>
            </a:r>
            <a:endParaRPr lang="en-US" sz="3600" dirty="0" smtClean="0"/>
          </a:p>
          <a:p>
            <a:r>
              <a:rPr lang="en-US" sz="3600" dirty="0"/>
              <a:t>	</a:t>
            </a:r>
            <a:r>
              <a:rPr lang="en-US" sz="3600" dirty="0" smtClean="0"/>
              <a:t>June 14: “Male and Female in Marriage”</a:t>
            </a:r>
          </a:p>
          <a:p>
            <a:endParaRPr lang="en-US" sz="3600" dirty="0"/>
          </a:p>
          <a:p>
            <a:r>
              <a:rPr lang="en-US" sz="3600" dirty="0" smtClean="0"/>
              <a:t>	June 28: Male and Female in the Church”</a:t>
            </a:r>
            <a:endParaRPr lang="en-US" sz="3600" dirty="0"/>
          </a:p>
        </p:txBody>
      </p:sp>
    </p:spTree>
    <p:extLst>
      <p:ext uri="{BB962C8B-B14F-4D97-AF65-F5344CB8AC3E}">
        <p14:creationId xmlns:p14="http://schemas.microsoft.com/office/powerpoint/2010/main" val="13756155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97154</TotalTime>
  <Words>450</Words>
  <Application>Microsoft Office PowerPoint</Application>
  <PresentationFormat>Widescreen</PresentationFormat>
  <Paragraphs>477</Paragraphs>
  <Slides>92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92</vt:i4>
      </vt:variant>
    </vt:vector>
  </HeadingPairs>
  <TitlesOfParts>
    <vt:vector size="96" baseType="lpstr">
      <vt:lpstr>Arial</vt:lpstr>
      <vt:lpstr>Calibri</vt:lpstr>
      <vt:lpstr>Calibri Light</vt:lpstr>
      <vt:lpstr>Celestial</vt:lpstr>
      <vt:lpstr>PowerPoint Presentation</vt:lpstr>
      <vt:lpstr>“Male and Female He Created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Janssen</dc:creator>
  <cp:lastModifiedBy>Brian Janssen</cp:lastModifiedBy>
  <cp:revision>262</cp:revision>
  <dcterms:created xsi:type="dcterms:W3CDTF">2018-08-21T20:59:56Z</dcterms:created>
  <dcterms:modified xsi:type="dcterms:W3CDTF">2022-06-15T16:07:02Z</dcterms:modified>
</cp:coreProperties>
</file>